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8" r:id="rId2"/>
    <p:sldId id="257" r:id="rId3"/>
    <p:sldId id="269" r:id="rId4"/>
    <p:sldId id="274" r:id="rId5"/>
    <p:sldId id="270" r:id="rId6"/>
    <p:sldId id="261" r:id="rId7"/>
    <p:sldId id="262" r:id="rId8"/>
    <p:sldId id="271" r:id="rId9"/>
    <p:sldId id="264" r:id="rId10"/>
    <p:sldId id="275" r:id="rId11"/>
    <p:sldId id="272"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E6DA20-2320-49F8-9F5D-806C6EA8FA0E}" v="14" dt="2026-06-12T13:33:06.88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17365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mailto:james.dyson@thinkevolutionary.com" TargetMode="Externa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hyperlink" Target="http://www.thinkevolutionary.com/" TargetMode="External"/><Relationship Id="rId4" Type="http://schemas.openxmlformats.org/officeDocument/2006/relationships/hyperlink" Target="mailto:john.redmond@thinkevolutionary.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7.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2.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3">
    <p:bg>
      <p:bgPr>
        <a:solidFill>
          <a:srgbClr val="1B2A4A"/>
        </a:solidFill>
        <a:effectLst/>
      </p:bgPr>
    </p:bg>
    <p:spTree>
      <p:nvGrpSpPr>
        <p:cNvPr id="1" name=""/>
        <p:cNvGrpSpPr/>
        <p:nvPr/>
      </p:nvGrpSpPr>
      <p:grpSpPr>
        <a:xfrm>
          <a:off x="0" y="0"/>
          <a:ext cx="0" cy="0"/>
          <a:chOff x="0" y="0"/>
          <a:chExt cx="0" cy="0"/>
        </a:xfrm>
      </p:grpSpPr>
      <p:sp>
        <p:nvSpPr>
          <p:cNvPr id="4" name="Shape 2"/>
          <p:cNvSpPr/>
          <p:nvPr/>
        </p:nvSpPr>
        <p:spPr>
          <a:xfrm>
            <a:off x="0" y="0"/>
            <a:ext cx="164592" cy="5143500"/>
          </a:xfrm>
          <a:prstGeom prst="rect">
            <a:avLst/>
          </a:prstGeom>
          <a:solidFill>
            <a:srgbClr val="00519E"/>
          </a:solidFill>
          <a:ln w="12700">
            <a:solidFill>
              <a:srgbClr val="00519E"/>
            </a:solidFill>
            <a:prstDash val="solid"/>
          </a:ln>
        </p:spPr>
        <p:txBody>
          <a:bodyPr/>
          <a:lstStyle/>
          <a:p>
            <a:endParaRPr lang="en-US"/>
          </a:p>
        </p:txBody>
      </p:sp>
      <p:sp>
        <p:nvSpPr>
          <p:cNvPr id="5" name="Shape 3"/>
          <p:cNvSpPr/>
          <p:nvPr/>
        </p:nvSpPr>
        <p:spPr>
          <a:xfrm>
            <a:off x="7498080" y="0"/>
            <a:ext cx="502920" cy="5143500"/>
          </a:xfrm>
          <a:prstGeom prst="rect">
            <a:avLst/>
          </a:prstGeom>
          <a:solidFill>
            <a:srgbClr val="00519E">
              <a:alpha val="12000"/>
            </a:srgbClr>
          </a:solidFill>
          <a:ln w="12700">
            <a:solidFill>
              <a:srgbClr val="00519E">
                <a:alpha val="12000"/>
              </a:srgbClr>
            </a:solidFill>
            <a:prstDash val="solid"/>
          </a:ln>
        </p:spPr>
        <p:txBody>
          <a:bodyPr/>
          <a:lstStyle/>
          <a:p>
            <a:endParaRPr lang="en-US"/>
          </a:p>
        </p:txBody>
      </p:sp>
      <p:sp>
        <p:nvSpPr>
          <p:cNvPr id="6" name="Shape 4"/>
          <p:cNvSpPr/>
          <p:nvPr/>
        </p:nvSpPr>
        <p:spPr>
          <a:xfrm>
            <a:off x="8046720" y="0"/>
            <a:ext cx="502920" cy="5143500"/>
          </a:xfrm>
          <a:prstGeom prst="rect">
            <a:avLst/>
          </a:prstGeom>
          <a:solidFill>
            <a:srgbClr val="00519E">
              <a:alpha val="12000"/>
            </a:srgbClr>
          </a:solidFill>
          <a:ln w="12700">
            <a:solidFill>
              <a:srgbClr val="00519E">
                <a:alpha val="12000"/>
              </a:srgbClr>
            </a:solidFill>
            <a:prstDash val="solid"/>
          </a:ln>
        </p:spPr>
        <p:txBody>
          <a:bodyPr/>
          <a:lstStyle/>
          <a:p>
            <a:endParaRPr lang="en-US"/>
          </a:p>
        </p:txBody>
      </p:sp>
      <p:sp>
        <p:nvSpPr>
          <p:cNvPr id="7" name="Shape 5"/>
          <p:cNvSpPr/>
          <p:nvPr/>
        </p:nvSpPr>
        <p:spPr>
          <a:xfrm>
            <a:off x="8595360" y="0"/>
            <a:ext cx="502920" cy="5143500"/>
          </a:xfrm>
          <a:prstGeom prst="rect">
            <a:avLst/>
          </a:prstGeom>
          <a:solidFill>
            <a:srgbClr val="00519E">
              <a:alpha val="12000"/>
            </a:srgbClr>
          </a:solidFill>
          <a:ln w="12700">
            <a:solidFill>
              <a:srgbClr val="00519E">
                <a:alpha val="12000"/>
              </a:srgbClr>
            </a:solidFill>
            <a:prstDash val="solid"/>
          </a:ln>
        </p:spPr>
        <p:txBody>
          <a:bodyPr/>
          <a:lstStyle/>
          <a:p>
            <a:endParaRPr lang="en-US"/>
          </a:p>
        </p:txBody>
      </p:sp>
      <p:sp>
        <p:nvSpPr>
          <p:cNvPr id="8" name="Text 6"/>
          <p:cNvSpPr/>
          <p:nvPr/>
        </p:nvSpPr>
        <p:spPr>
          <a:xfrm>
            <a:off x="457200" y="960120"/>
            <a:ext cx="6400800" cy="274320"/>
          </a:xfrm>
          <a:prstGeom prst="rect">
            <a:avLst/>
          </a:prstGeom>
          <a:noFill/>
          <a:ln/>
        </p:spPr>
        <p:txBody>
          <a:bodyPr wrap="square" lIns="0" tIns="0" rIns="0" bIns="0" rtlCol="0" anchor="ctr"/>
          <a:lstStyle/>
          <a:p>
            <a:pPr marL="0" indent="0">
              <a:buNone/>
            </a:pPr>
            <a:r>
              <a:rPr lang="en-US" sz="1100" b="1" kern="0" spc="400" dirty="0">
                <a:solidFill>
                  <a:srgbClr val="88BBDD"/>
                </a:solidFill>
                <a:latin typeface="Aptos" panose="020B0004020202020204" pitchFamily="34" charset="0"/>
                <a:ea typeface="Trebuchet MS" pitchFamily="34" charset="-122"/>
                <a:cs typeface="Trebuchet MS" pitchFamily="34" charset="-120"/>
              </a:rPr>
              <a:t>STUDENT TRACK</a:t>
            </a:r>
            <a:endParaRPr lang="en-US" sz="1100" dirty="0">
              <a:latin typeface="Aptos" panose="020B0004020202020204" pitchFamily="34" charset="0"/>
            </a:endParaRPr>
          </a:p>
        </p:txBody>
      </p:sp>
      <p:sp>
        <p:nvSpPr>
          <p:cNvPr id="9" name="Text 7"/>
          <p:cNvSpPr/>
          <p:nvPr/>
        </p:nvSpPr>
        <p:spPr>
          <a:xfrm>
            <a:off x="457200" y="1325880"/>
            <a:ext cx="7772400" cy="1645920"/>
          </a:xfrm>
          <a:prstGeom prst="rect">
            <a:avLst/>
          </a:prstGeom>
          <a:noFill/>
          <a:ln/>
        </p:spPr>
        <p:txBody>
          <a:bodyPr wrap="square" lIns="0" tIns="0" rIns="0" bIns="0" rtlCol="0" anchor="ctr"/>
          <a:lstStyle/>
          <a:p>
            <a:pPr marL="0" indent="0">
              <a:buNone/>
            </a:pPr>
            <a:r>
              <a:rPr lang="en-US" sz="5400" b="1" dirty="0">
                <a:solidFill>
                  <a:srgbClr val="FFFFFF"/>
                </a:solidFill>
                <a:latin typeface="Aptos" panose="020B0004020202020204" pitchFamily="34" charset="0"/>
                <a:ea typeface="Trebuchet MS" pitchFamily="34" charset="-122"/>
                <a:cs typeface="Trebuchet MS" pitchFamily="34" charset="-120"/>
              </a:rPr>
              <a:t>The Interview</a:t>
            </a:r>
            <a:endParaRPr lang="en-US" sz="5400" dirty="0">
              <a:latin typeface="Aptos" panose="020B0004020202020204" pitchFamily="34" charset="0"/>
            </a:endParaRPr>
          </a:p>
          <a:p>
            <a:pPr marL="0" indent="0">
              <a:buNone/>
            </a:pPr>
            <a:r>
              <a:rPr lang="en-US" sz="5400" b="1" dirty="0">
                <a:solidFill>
                  <a:srgbClr val="FFFFFF"/>
                </a:solidFill>
                <a:latin typeface="Aptos" panose="020B0004020202020204" pitchFamily="34" charset="0"/>
                <a:ea typeface="Trebuchet MS" pitchFamily="34" charset="-122"/>
                <a:cs typeface="Trebuchet MS" pitchFamily="34" charset="-120"/>
              </a:rPr>
              <a:t>Playbook</a:t>
            </a:r>
            <a:endParaRPr lang="en-US" sz="5400" dirty="0">
              <a:latin typeface="Aptos" panose="020B0004020202020204" pitchFamily="34" charset="0"/>
            </a:endParaRPr>
          </a:p>
        </p:txBody>
      </p:sp>
      <p:sp>
        <p:nvSpPr>
          <p:cNvPr id="10" name="Text 8"/>
          <p:cNvSpPr/>
          <p:nvPr/>
        </p:nvSpPr>
        <p:spPr>
          <a:xfrm>
            <a:off x="457200" y="3017520"/>
            <a:ext cx="7315200" cy="320040"/>
          </a:xfrm>
          <a:prstGeom prst="rect">
            <a:avLst/>
          </a:prstGeom>
          <a:noFill/>
          <a:ln/>
        </p:spPr>
        <p:txBody>
          <a:bodyPr wrap="square" lIns="0" tIns="0" rIns="0" bIns="0" rtlCol="0" anchor="ctr"/>
          <a:lstStyle/>
          <a:p>
            <a:pPr marL="0" indent="0">
              <a:buNone/>
            </a:pPr>
            <a:r>
              <a:rPr lang="en-US" sz="1500" dirty="0">
                <a:solidFill>
                  <a:srgbClr val="AACCEE"/>
                </a:solidFill>
                <a:latin typeface="Aptos" panose="020B0004020202020204" pitchFamily="34" charset="0"/>
                <a:ea typeface="Trebuchet MS" pitchFamily="34" charset="-122"/>
                <a:cs typeface="Trebuchet MS" pitchFamily="34" charset="-120"/>
              </a:rPr>
              <a:t>Career Readiness That Prepares Students to Compete</a:t>
            </a:r>
            <a:endParaRPr lang="en-US" sz="1500" dirty="0">
              <a:latin typeface="Aptos" panose="020B0004020202020204" pitchFamily="34" charset="0"/>
            </a:endParaRPr>
          </a:p>
        </p:txBody>
      </p:sp>
      <p:sp>
        <p:nvSpPr>
          <p:cNvPr id="11" name="Shape 9"/>
          <p:cNvSpPr/>
          <p:nvPr/>
        </p:nvSpPr>
        <p:spPr>
          <a:xfrm>
            <a:off x="457200" y="3456432"/>
            <a:ext cx="2194560" cy="36576"/>
          </a:xfrm>
          <a:prstGeom prst="rect">
            <a:avLst/>
          </a:prstGeom>
          <a:solidFill>
            <a:srgbClr val="00519E"/>
          </a:solidFill>
          <a:ln w="12700">
            <a:solidFill>
              <a:srgbClr val="00519E"/>
            </a:solidFill>
            <a:prstDash val="solid"/>
          </a:ln>
        </p:spPr>
        <p:txBody>
          <a:bodyPr/>
          <a:lstStyle/>
          <a:p>
            <a:endParaRPr lang="en-US"/>
          </a:p>
        </p:txBody>
      </p:sp>
      <p:sp>
        <p:nvSpPr>
          <p:cNvPr id="12" name="Text 10"/>
          <p:cNvSpPr/>
          <p:nvPr/>
        </p:nvSpPr>
        <p:spPr>
          <a:xfrm>
            <a:off x="457200" y="3611880"/>
            <a:ext cx="5486400" cy="228600"/>
          </a:xfrm>
          <a:prstGeom prst="rect">
            <a:avLst/>
          </a:prstGeom>
          <a:noFill/>
          <a:ln/>
        </p:spPr>
        <p:txBody>
          <a:bodyPr wrap="square" lIns="0" tIns="0" rIns="0" bIns="0" rtlCol="0" anchor="ctr"/>
          <a:lstStyle/>
          <a:p>
            <a:pPr marL="0" indent="0">
              <a:buNone/>
            </a:pPr>
            <a:r>
              <a:rPr lang="en-US" sz="1100" b="1" dirty="0">
                <a:solidFill>
                  <a:srgbClr val="BBCCDD"/>
                </a:solidFill>
                <a:latin typeface="Aptos" panose="020B0004020202020204" pitchFamily="34" charset="0"/>
                <a:ea typeface="Trebuchet MS" pitchFamily="34" charset="-122"/>
                <a:cs typeface="Trebuchet MS" pitchFamily="34" charset="-120"/>
              </a:rPr>
              <a:t>James Dyson Jr.</a:t>
            </a:r>
            <a:r>
              <a:rPr lang="en-US" sz="1100" dirty="0">
                <a:solidFill>
                  <a:srgbClr val="BBCCDD"/>
                </a:solidFill>
                <a:latin typeface="Aptos" panose="020B0004020202020204" pitchFamily="34" charset="0"/>
                <a:ea typeface="Trebuchet MS" pitchFamily="34" charset="-122"/>
                <a:cs typeface="Trebuchet MS" pitchFamily="34" charset="-120"/>
              </a:rPr>
              <a:t>   CEO, Managing Partner</a:t>
            </a:r>
            <a:endParaRPr lang="en-US" sz="1100" dirty="0">
              <a:latin typeface="Aptos" panose="020B0004020202020204" pitchFamily="34" charset="0"/>
            </a:endParaRPr>
          </a:p>
        </p:txBody>
      </p:sp>
      <p:sp>
        <p:nvSpPr>
          <p:cNvPr id="13" name="Text 11"/>
          <p:cNvSpPr/>
          <p:nvPr/>
        </p:nvSpPr>
        <p:spPr>
          <a:xfrm>
            <a:off x="457200" y="3858768"/>
            <a:ext cx="5486400" cy="228600"/>
          </a:xfrm>
          <a:prstGeom prst="rect">
            <a:avLst/>
          </a:prstGeom>
          <a:noFill/>
          <a:ln/>
        </p:spPr>
        <p:txBody>
          <a:bodyPr wrap="square" lIns="0" tIns="0" rIns="0" bIns="0" rtlCol="0" anchor="ctr"/>
          <a:lstStyle/>
          <a:p>
            <a:pPr marL="0" indent="0">
              <a:buNone/>
            </a:pPr>
            <a:r>
              <a:rPr lang="en-US" sz="1100" b="1" dirty="0">
                <a:solidFill>
                  <a:srgbClr val="BBCCDD"/>
                </a:solidFill>
                <a:latin typeface="Aptos" panose="020B0004020202020204" pitchFamily="34" charset="0"/>
                <a:ea typeface="Trebuchet MS" pitchFamily="34" charset="-122"/>
                <a:cs typeface="Trebuchet MS" pitchFamily="34" charset="-120"/>
              </a:rPr>
              <a:t>John Redmond</a:t>
            </a:r>
            <a:r>
              <a:rPr lang="en-US" sz="1100" dirty="0">
                <a:solidFill>
                  <a:srgbClr val="BBCCDD"/>
                </a:solidFill>
                <a:latin typeface="Aptos" panose="020B0004020202020204" pitchFamily="34" charset="0"/>
                <a:ea typeface="Trebuchet MS" pitchFamily="34" charset="-122"/>
                <a:cs typeface="Trebuchet MS" pitchFamily="34" charset="-120"/>
              </a:rPr>
              <a:t>   Chief Talent Officer</a:t>
            </a:r>
            <a:endParaRPr lang="en-US" sz="1100" dirty="0">
              <a:latin typeface="Aptos" panose="020B0004020202020204" pitchFamily="34" charset="0"/>
            </a:endParaRPr>
          </a:p>
        </p:txBody>
      </p:sp>
      <p:sp>
        <p:nvSpPr>
          <p:cNvPr id="14" name="Text 12"/>
          <p:cNvSpPr/>
          <p:nvPr/>
        </p:nvSpPr>
        <p:spPr>
          <a:xfrm>
            <a:off x="457200" y="4224528"/>
            <a:ext cx="6400800" cy="228600"/>
          </a:xfrm>
          <a:prstGeom prst="rect">
            <a:avLst/>
          </a:prstGeom>
          <a:noFill/>
          <a:ln/>
        </p:spPr>
        <p:txBody>
          <a:bodyPr wrap="square" lIns="0" tIns="0" rIns="0" bIns="0" rtlCol="0" anchor="ctr"/>
          <a:lstStyle/>
          <a:p>
            <a:pPr marL="0" indent="0">
              <a:buNone/>
            </a:pPr>
            <a:r>
              <a:rPr lang="en-US" sz="900" b="1" dirty="0">
                <a:solidFill>
                  <a:srgbClr val="6699BB"/>
                </a:solidFill>
                <a:latin typeface="Aptos" panose="020B0004020202020204" pitchFamily="34" charset="0"/>
                <a:ea typeface="Trebuchet MS" pitchFamily="34" charset="-122"/>
                <a:cs typeface="Trebuchet MS" pitchFamily="34" charset="-120"/>
              </a:rPr>
              <a:t>www.thinkevolutionary.com</a:t>
            </a:r>
            <a:endParaRPr lang="en-US" sz="900" dirty="0">
              <a:latin typeface="Aptos" panose="020B0004020202020204" pitchFamily="34" charset="0"/>
            </a:endParaRPr>
          </a:p>
        </p:txBody>
      </p:sp>
      <p:sp>
        <p:nvSpPr>
          <p:cNvPr id="15" name="Shape 13"/>
          <p:cNvSpPr/>
          <p:nvPr/>
        </p:nvSpPr>
        <p:spPr>
          <a:xfrm>
            <a:off x="7780999" y="221673"/>
            <a:ext cx="793579" cy="836139"/>
          </a:xfrm>
          <a:prstGeom prst="rect">
            <a:avLst/>
          </a:prstGeom>
          <a:solidFill>
            <a:schemeClr val="bg1"/>
          </a:solidFill>
          <a:ln w="12700">
            <a:solidFill>
              <a:srgbClr val="00519E"/>
            </a:solidFill>
            <a:prstDash val="solid"/>
          </a:ln>
        </p:spPr>
        <p:txBody>
          <a:bodyPr/>
          <a:lstStyle/>
          <a:p>
            <a:endParaRPr lang="en-US"/>
          </a:p>
        </p:txBody>
      </p:sp>
      <p:sp>
        <p:nvSpPr>
          <p:cNvPr id="16" name="Text 14"/>
          <p:cNvSpPr/>
          <p:nvPr/>
        </p:nvSpPr>
        <p:spPr>
          <a:xfrm>
            <a:off x="8046720" y="320040"/>
            <a:ext cx="640080" cy="640080"/>
          </a:xfrm>
          <a:prstGeom prst="rect">
            <a:avLst/>
          </a:prstGeom>
          <a:noFill/>
          <a:ln/>
        </p:spPr>
        <p:txBody>
          <a:bodyPr wrap="square" lIns="0" tIns="0" rIns="0" bIns="0" rtlCol="0" anchor="ctr"/>
          <a:lstStyle/>
          <a:p>
            <a:pPr marL="0" indent="0" algn="ctr">
              <a:buNone/>
            </a:pPr>
            <a:endParaRPr lang="en-US" sz="1800" dirty="0"/>
          </a:p>
        </p:txBody>
      </p:sp>
      <p:pic>
        <p:nvPicPr>
          <p:cNvPr id="19" name="Picture 18">
            <a:extLst>
              <a:ext uri="{FF2B5EF4-FFF2-40B4-BE49-F238E27FC236}">
                <a16:creationId xmlns:a16="http://schemas.microsoft.com/office/drawing/2014/main" id="{9448A332-8190-EBF0-D573-5F01638981DC}"/>
              </a:ext>
            </a:extLst>
          </p:cNvPr>
          <p:cNvPicPr>
            <a:picLocks noChangeAspect="1"/>
          </p:cNvPicPr>
          <p:nvPr/>
        </p:nvPicPr>
        <p:blipFill>
          <a:blip r:embed="rId3"/>
          <a:stretch>
            <a:fillRect/>
          </a:stretch>
        </p:blipFill>
        <p:spPr>
          <a:xfrm>
            <a:off x="7568594" y="30548"/>
            <a:ext cx="1218388" cy="1218388"/>
          </a:xfrm>
          <a:prstGeom prst="rect">
            <a:avLst/>
          </a:prstGeom>
        </p:spPr>
      </p:pic>
      <p:pic>
        <p:nvPicPr>
          <p:cNvPr id="24" name="Picture 23">
            <a:extLst>
              <a:ext uri="{FF2B5EF4-FFF2-40B4-BE49-F238E27FC236}">
                <a16:creationId xmlns:a16="http://schemas.microsoft.com/office/drawing/2014/main" id="{B1F63C8B-DC6C-86AC-C416-14B68BCF3A21}"/>
              </a:ext>
            </a:extLst>
          </p:cNvPr>
          <p:cNvPicPr>
            <a:picLocks noChangeAspect="1"/>
          </p:cNvPicPr>
          <p:nvPr/>
        </p:nvPicPr>
        <p:blipFill>
          <a:blip r:embed="rId4"/>
          <a:stretch>
            <a:fillRect/>
          </a:stretch>
        </p:blipFill>
        <p:spPr>
          <a:xfrm>
            <a:off x="6022571" y="1041048"/>
            <a:ext cx="3054927" cy="45399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57200" y="256032"/>
            <a:ext cx="2194560" cy="201168"/>
          </a:xfrm>
          <a:prstGeom prst="rect">
            <a:avLst/>
          </a:prstGeom>
          <a:solidFill>
            <a:srgbClr val="00519E">
              <a:alpha val="12000"/>
            </a:srgbClr>
          </a:solidFill>
          <a:ln w="6350">
            <a:solidFill>
              <a:srgbClr val="00519E"/>
            </a:solidFill>
            <a:prstDash val="solid"/>
          </a:ln>
        </p:spPr>
        <p:txBody>
          <a:bodyPr/>
          <a:lstStyle/>
          <a:p>
            <a:endParaRPr lang="en-US"/>
          </a:p>
        </p:txBody>
      </p:sp>
      <p:sp>
        <p:nvSpPr>
          <p:cNvPr id="3" name="Text 1"/>
          <p:cNvSpPr/>
          <p:nvPr/>
        </p:nvSpPr>
        <p:spPr>
          <a:xfrm>
            <a:off x="457200" y="256032"/>
            <a:ext cx="219456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Display" pitchFamily="34" charset="0"/>
                <a:ea typeface="Aptos Display" pitchFamily="34" charset="-122"/>
                <a:cs typeface="Aptos Display" pitchFamily="34" charset="-120"/>
              </a:rPr>
              <a:t>THE TE DIFFERENTIATOR</a:t>
            </a:r>
            <a:endParaRPr lang="en-US" sz="750" dirty="0"/>
          </a:p>
        </p:txBody>
      </p:sp>
      <p:sp>
        <p:nvSpPr>
          <p:cNvPr id="4" name="Text 2"/>
          <p:cNvSpPr/>
          <p:nvPr/>
        </p:nvSpPr>
        <p:spPr>
          <a:xfrm>
            <a:off x="457200" y="566928"/>
            <a:ext cx="8229600" cy="868680"/>
          </a:xfrm>
          <a:prstGeom prst="rect">
            <a:avLst/>
          </a:prstGeom>
          <a:noFill/>
          <a:ln/>
        </p:spPr>
        <p:txBody>
          <a:bodyPr wrap="square" lIns="0" tIns="0" rIns="0" bIns="0" rtlCol="0" anchor="ctr"/>
          <a:lstStyle/>
          <a:p>
            <a:pPr marL="0" indent="0">
              <a:lnSpc>
                <a:spcPct val="98000"/>
              </a:lnSpc>
              <a:buNone/>
            </a:pPr>
            <a:r>
              <a:rPr lang="en-US" sz="2700" b="1" dirty="0">
                <a:solidFill>
                  <a:srgbClr val="1B2A4A"/>
                </a:solidFill>
                <a:latin typeface="Aptos Display" pitchFamily="34" charset="0"/>
                <a:ea typeface="Aptos Display" pitchFamily="34" charset="-122"/>
                <a:cs typeface="Aptos Display" pitchFamily="34" charset="-120"/>
              </a:rPr>
              <a:t>We Don't Just Teach the Interview</a:t>
            </a:r>
            <a:endParaRPr lang="en-US" sz="2700" dirty="0"/>
          </a:p>
          <a:p>
            <a:pPr marL="0" indent="0">
              <a:lnSpc>
                <a:spcPct val="98000"/>
              </a:lnSpc>
              <a:buNone/>
            </a:pPr>
            <a:r>
              <a:rPr lang="en-US" sz="2700" b="1" dirty="0">
                <a:solidFill>
                  <a:srgbClr val="1B2A4A"/>
                </a:solidFill>
                <a:latin typeface="Aptos Display" pitchFamily="34" charset="0"/>
                <a:ea typeface="Aptos Display" pitchFamily="34" charset="-122"/>
                <a:cs typeface="Aptos Display" pitchFamily="34" charset="-120"/>
              </a:rPr>
              <a:t>We're the People Who Built It</a:t>
            </a:r>
            <a:endParaRPr lang="en-US" sz="2700" dirty="0"/>
          </a:p>
        </p:txBody>
      </p:sp>
      <p:sp>
        <p:nvSpPr>
          <p:cNvPr id="5" name="Text 3"/>
          <p:cNvSpPr/>
          <p:nvPr/>
        </p:nvSpPr>
        <p:spPr>
          <a:xfrm>
            <a:off x="457200" y="1481328"/>
            <a:ext cx="8229600" cy="274320"/>
          </a:xfrm>
          <a:prstGeom prst="rect">
            <a:avLst/>
          </a:prstGeom>
          <a:noFill/>
          <a:ln/>
        </p:spPr>
        <p:txBody>
          <a:bodyPr wrap="square" lIns="0" tIns="0" rIns="0" bIns="0" rtlCol="0" anchor="ctr"/>
          <a:lstStyle/>
          <a:p>
            <a:pPr marL="0" indent="0">
              <a:buNone/>
            </a:pPr>
            <a:r>
              <a:rPr lang="en-US" sz="1300" i="1" dirty="0">
                <a:solidFill>
                  <a:srgbClr val="41709C"/>
                </a:solidFill>
                <a:latin typeface="Aptos" pitchFamily="34" charset="0"/>
                <a:ea typeface="Aptos" pitchFamily="34" charset="-122"/>
                <a:cs typeface="Aptos" pitchFamily="34" charset="-120"/>
              </a:rPr>
              <a:t>Every other program coaches interviewing from the outside. We engineered it from the inside.</a:t>
            </a:r>
            <a:endParaRPr lang="en-US" sz="1300" dirty="0"/>
          </a:p>
        </p:txBody>
      </p:sp>
      <p:sp>
        <p:nvSpPr>
          <p:cNvPr id="6" name="Shape 4"/>
          <p:cNvSpPr/>
          <p:nvPr/>
        </p:nvSpPr>
        <p:spPr>
          <a:xfrm>
            <a:off x="457200" y="1828800"/>
            <a:ext cx="8229600" cy="1591056"/>
          </a:xfrm>
          <a:prstGeom prst="rect">
            <a:avLst/>
          </a:prstGeom>
          <a:solidFill>
            <a:srgbClr val="1B2A4A"/>
          </a:solidFill>
          <a:ln w="12700">
            <a:solidFill>
              <a:srgbClr val="1B2A4A"/>
            </a:solidFill>
            <a:prstDash val="solid"/>
          </a:ln>
        </p:spPr>
        <p:txBody>
          <a:bodyPr/>
          <a:lstStyle/>
          <a:p>
            <a:endParaRPr lang="en-US"/>
          </a:p>
        </p:txBody>
      </p:sp>
      <p:sp>
        <p:nvSpPr>
          <p:cNvPr id="7" name="Shape 5"/>
          <p:cNvSpPr/>
          <p:nvPr/>
        </p:nvSpPr>
        <p:spPr>
          <a:xfrm>
            <a:off x="457200" y="1828800"/>
            <a:ext cx="73152" cy="1591056"/>
          </a:xfrm>
          <a:prstGeom prst="rect">
            <a:avLst/>
          </a:prstGeom>
          <a:solidFill>
            <a:srgbClr val="00519E"/>
          </a:solidFill>
          <a:ln w="12700">
            <a:solidFill>
              <a:srgbClr val="00519E"/>
            </a:solidFill>
            <a:prstDash val="solid"/>
          </a:ln>
        </p:spPr>
        <p:txBody>
          <a:bodyPr/>
          <a:lstStyle/>
          <a:p>
            <a:endParaRPr lang="en-US"/>
          </a:p>
        </p:txBody>
      </p:sp>
      <p:sp>
        <p:nvSpPr>
          <p:cNvPr id="8" name="Text 6"/>
          <p:cNvSpPr/>
          <p:nvPr/>
        </p:nvSpPr>
        <p:spPr>
          <a:xfrm>
            <a:off x="685800" y="1938528"/>
            <a:ext cx="7772400" cy="219456"/>
          </a:xfrm>
          <a:prstGeom prst="rect">
            <a:avLst/>
          </a:prstGeom>
          <a:noFill/>
          <a:ln/>
        </p:spPr>
        <p:txBody>
          <a:bodyPr wrap="square" lIns="0" tIns="0" rIns="0" bIns="0" rtlCol="0" anchor="ctr"/>
          <a:lstStyle/>
          <a:p>
            <a:pPr marL="0" indent="0">
              <a:buNone/>
            </a:pPr>
            <a:r>
              <a:rPr lang="en-US" sz="1000" b="1" kern="0" spc="150" dirty="0">
                <a:solidFill>
                  <a:srgbClr val="88BBDD"/>
                </a:solidFill>
                <a:latin typeface="Aptos Display" pitchFamily="34" charset="0"/>
                <a:ea typeface="Aptos Display" pitchFamily="34" charset="-122"/>
                <a:cs typeface="Aptos Display" pitchFamily="34" charset="-120"/>
              </a:rPr>
              <a:t>WE ARE TALENT ACQUISITION EXECUTIVES</a:t>
            </a:r>
            <a:endParaRPr lang="en-US" sz="1000" dirty="0"/>
          </a:p>
        </p:txBody>
      </p:sp>
      <p:sp>
        <p:nvSpPr>
          <p:cNvPr id="9" name="Text 7"/>
          <p:cNvSpPr/>
          <p:nvPr/>
        </p:nvSpPr>
        <p:spPr>
          <a:xfrm>
            <a:off x="685800" y="2194560"/>
            <a:ext cx="7772400" cy="640080"/>
          </a:xfrm>
          <a:prstGeom prst="rect">
            <a:avLst/>
          </a:prstGeom>
          <a:noFill/>
          <a:ln/>
        </p:spPr>
        <p:txBody>
          <a:bodyPr wrap="square" lIns="0" tIns="0" rIns="0" bIns="0" rtlCol="0" anchor="t"/>
          <a:lstStyle/>
          <a:p>
            <a:pPr marL="0" indent="0">
              <a:lnSpc>
                <a:spcPct val="100000"/>
              </a:lnSpc>
              <a:buNone/>
            </a:pPr>
            <a:r>
              <a:rPr lang="en-US" sz="1250" dirty="0">
                <a:solidFill>
                  <a:srgbClr val="FFFFFF"/>
                </a:solidFill>
                <a:latin typeface="Aptos" pitchFamily="34" charset="0"/>
                <a:ea typeface="Aptos" pitchFamily="34" charset="-122"/>
                <a:cs typeface="Aptos" pitchFamily="34" charset="-120"/>
              </a:rPr>
              <a:t>Not coaches who studied the process. We have sat on the other side of the desk and built the interview from start to finish. D</a:t>
            </a:r>
            <a:r>
              <a:rPr lang="en-US" sz="1250">
                <a:solidFill>
                  <a:srgbClr val="FFFFFF"/>
                </a:solidFill>
                <a:latin typeface="Aptos" pitchFamily="34" charset="0"/>
                <a:ea typeface="Aptos" pitchFamily="34" charset="-122"/>
                <a:cs typeface="Aptos" pitchFamily="34" charset="-120"/>
              </a:rPr>
              <a:t>esigning </a:t>
            </a:r>
            <a:r>
              <a:rPr lang="en-US" sz="1250" dirty="0">
                <a:solidFill>
                  <a:srgbClr val="FFFFFF"/>
                </a:solidFill>
                <a:latin typeface="Aptos" pitchFamily="34" charset="0"/>
                <a:ea typeface="Aptos" pitchFamily="34" charset="-122"/>
                <a:cs typeface="Aptos" pitchFamily="34" charset="-120"/>
              </a:rPr>
              <a:t>the structure, writing the cases, training the hiring managers, and running the rooms where careers are won and lost.</a:t>
            </a:r>
            <a:endParaRPr lang="en-US" sz="1250" dirty="0"/>
          </a:p>
        </p:txBody>
      </p:sp>
      <p:sp>
        <p:nvSpPr>
          <p:cNvPr id="10" name="Shape 8"/>
          <p:cNvSpPr/>
          <p:nvPr/>
        </p:nvSpPr>
        <p:spPr>
          <a:xfrm>
            <a:off x="685800" y="2962656"/>
            <a:ext cx="2542032" cy="365760"/>
          </a:xfrm>
          <a:prstGeom prst="rect">
            <a:avLst/>
          </a:prstGeom>
          <a:solidFill>
            <a:srgbClr val="00519E">
              <a:alpha val="45000"/>
            </a:srgbClr>
          </a:solidFill>
          <a:ln w="6350">
            <a:solidFill>
              <a:srgbClr val="88AACC"/>
            </a:solidFill>
            <a:prstDash val="solid"/>
          </a:ln>
        </p:spPr>
        <p:txBody>
          <a:bodyPr/>
          <a:lstStyle/>
          <a:p>
            <a:endParaRPr lang="en-US"/>
          </a:p>
        </p:txBody>
      </p:sp>
      <p:sp>
        <p:nvSpPr>
          <p:cNvPr id="11" name="Text 9"/>
          <p:cNvSpPr/>
          <p:nvPr/>
        </p:nvSpPr>
        <p:spPr>
          <a:xfrm>
            <a:off x="685800" y="2962656"/>
            <a:ext cx="2542032" cy="36576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Display" pitchFamily="34" charset="0"/>
                <a:ea typeface="Aptos Display" pitchFamily="34" charset="-122"/>
                <a:cs typeface="Aptos Display" pitchFamily="34" charset="-120"/>
              </a:rPr>
              <a:t>We design hiring processes</a:t>
            </a:r>
            <a:endParaRPr lang="en-US" sz="1000" dirty="0"/>
          </a:p>
        </p:txBody>
      </p:sp>
      <p:sp>
        <p:nvSpPr>
          <p:cNvPr id="12" name="Shape 10"/>
          <p:cNvSpPr/>
          <p:nvPr/>
        </p:nvSpPr>
        <p:spPr>
          <a:xfrm>
            <a:off x="3383280" y="2962656"/>
            <a:ext cx="2542032" cy="365760"/>
          </a:xfrm>
          <a:prstGeom prst="rect">
            <a:avLst/>
          </a:prstGeom>
          <a:solidFill>
            <a:srgbClr val="00519E">
              <a:alpha val="45000"/>
            </a:srgbClr>
          </a:solidFill>
          <a:ln w="6350">
            <a:solidFill>
              <a:srgbClr val="88AACC"/>
            </a:solidFill>
            <a:prstDash val="solid"/>
          </a:ln>
        </p:spPr>
        <p:txBody>
          <a:bodyPr/>
          <a:lstStyle/>
          <a:p>
            <a:endParaRPr lang="en-US"/>
          </a:p>
        </p:txBody>
      </p:sp>
      <p:sp>
        <p:nvSpPr>
          <p:cNvPr id="13" name="Text 11"/>
          <p:cNvSpPr/>
          <p:nvPr/>
        </p:nvSpPr>
        <p:spPr>
          <a:xfrm>
            <a:off x="3383280" y="2962656"/>
            <a:ext cx="2542032" cy="36576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Display" pitchFamily="34" charset="0"/>
                <a:ea typeface="Aptos Display" pitchFamily="34" charset="-122"/>
                <a:cs typeface="Aptos Display" pitchFamily="34" charset="-120"/>
              </a:rPr>
              <a:t>We write the cases</a:t>
            </a:r>
            <a:endParaRPr lang="en-US" sz="1000" dirty="0"/>
          </a:p>
        </p:txBody>
      </p:sp>
      <p:sp>
        <p:nvSpPr>
          <p:cNvPr id="14" name="Shape 12"/>
          <p:cNvSpPr/>
          <p:nvPr/>
        </p:nvSpPr>
        <p:spPr>
          <a:xfrm>
            <a:off x="6080760" y="2962656"/>
            <a:ext cx="2542032" cy="365760"/>
          </a:xfrm>
          <a:prstGeom prst="rect">
            <a:avLst/>
          </a:prstGeom>
          <a:solidFill>
            <a:srgbClr val="00519E">
              <a:alpha val="45000"/>
            </a:srgbClr>
          </a:solidFill>
          <a:ln w="6350">
            <a:solidFill>
              <a:srgbClr val="88AACC"/>
            </a:solidFill>
            <a:prstDash val="solid"/>
          </a:ln>
        </p:spPr>
        <p:txBody>
          <a:bodyPr/>
          <a:lstStyle/>
          <a:p>
            <a:endParaRPr lang="en-US"/>
          </a:p>
        </p:txBody>
      </p:sp>
      <p:sp>
        <p:nvSpPr>
          <p:cNvPr id="15" name="Text 13"/>
          <p:cNvSpPr/>
          <p:nvPr/>
        </p:nvSpPr>
        <p:spPr>
          <a:xfrm>
            <a:off x="6080760" y="2962656"/>
            <a:ext cx="2542032" cy="365760"/>
          </a:xfrm>
          <a:prstGeom prst="rect">
            <a:avLst/>
          </a:prstGeom>
          <a:noFill/>
          <a:ln/>
        </p:spPr>
        <p:txBody>
          <a:bodyPr wrap="square" lIns="0" tIns="0" rIns="0" bIns="0" rtlCol="0" anchor="ctr"/>
          <a:lstStyle/>
          <a:p>
            <a:pPr marL="0" indent="0" algn="ctr">
              <a:buNone/>
            </a:pPr>
            <a:r>
              <a:rPr lang="en-US" sz="1000" b="1" dirty="0">
                <a:solidFill>
                  <a:srgbClr val="FFFFFF"/>
                </a:solidFill>
                <a:latin typeface="Aptos Display" pitchFamily="34" charset="0"/>
                <a:ea typeface="Aptos Display" pitchFamily="34" charset="-122"/>
                <a:cs typeface="Aptos Display" pitchFamily="34" charset="-120"/>
              </a:rPr>
              <a:t>We train the interviewers</a:t>
            </a:r>
            <a:endParaRPr lang="en-US" sz="1000" dirty="0"/>
          </a:p>
        </p:txBody>
      </p:sp>
      <p:sp>
        <p:nvSpPr>
          <p:cNvPr id="16" name="Shape 14"/>
          <p:cNvSpPr/>
          <p:nvPr/>
        </p:nvSpPr>
        <p:spPr>
          <a:xfrm>
            <a:off x="457200" y="3566160"/>
            <a:ext cx="8229600" cy="1207008"/>
          </a:xfrm>
          <a:prstGeom prst="rect">
            <a:avLst/>
          </a:prstGeom>
          <a:solidFill>
            <a:srgbClr val="F4F7FC"/>
          </a:solidFill>
          <a:ln w="6350">
            <a:solidFill>
              <a:srgbClr val="D9D9D9"/>
            </a:solidFill>
            <a:prstDash val="solid"/>
          </a:ln>
        </p:spPr>
        <p:txBody>
          <a:bodyPr/>
          <a:lstStyle/>
          <a:p>
            <a:endParaRPr lang="en-US"/>
          </a:p>
        </p:txBody>
      </p:sp>
      <p:sp>
        <p:nvSpPr>
          <p:cNvPr id="17" name="Shape 15"/>
          <p:cNvSpPr/>
          <p:nvPr/>
        </p:nvSpPr>
        <p:spPr>
          <a:xfrm>
            <a:off x="457200" y="3566160"/>
            <a:ext cx="73152" cy="1207008"/>
          </a:xfrm>
          <a:prstGeom prst="rect">
            <a:avLst/>
          </a:prstGeom>
          <a:solidFill>
            <a:srgbClr val="00519E"/>
          </a:solidFill>
          <a:ln w="12700">
            <a:solidFill>
              <a:srgbClr val="00519E"/>
            </a:solidFill>
            <a:prstDash val="solid"/>
          </a:ln>
        </p:spPr>
        <p:txBody>
          <a:bodyPr/>
          <a:lstStyle/>
          <a:p>
            <a:endParaRPr lang="en-US"/>
          </a:p>
        </p:txBody>
      </p:sp>
      <p:sp>
        <p:nvSpPr>
          <p:cNvPr id="18" name="Text 16"/>
          <p:cNvSpPr/>
          <p:nvPr/>
        </p:nvSpPr>
        <p:spPr>
          <a:xfrm>
            <a:off x="685800" y="3675888"/>
            <a:ext cx="7772400" cy="219456"/>
          </a:xfrm>
          <a:prstGeom prst="rect">
            <a:avLst/>
          </a:prstGeom>
          <a:noFill/>
          <a:ln/>
        </p:spPr>
        <p:txBody>
          <a:bodyPr wrap="square" lIns="0" tIns="0" rIns="0" bIns="0" rtlCol="0" anchor="ctr"/>
          <a:lstStyle/>
          <a:p>
            <a:pPr marL="0" indent="0">
              <a:buNone/>
            </a:pPr>
            <a:r>
              <a:rPr lang="en-US" sz="1000" b="1" kern="0" spc="150" dirty="0">
                <a:solidFill>
                  <a:srgbClr val="00519E"/>
                </a:solidFill>
                <a:latin typeface="Aptos Display" pitchFamily="34" charset="0"/>
                <a:ea typeface="Aptos Display" pitchFamily="34" charset="-122"/>
                <a:cs typeface="Aptos Display" pitchFamily="34" charset="-120"/>
              </a:rPr>
              <a:t>AND THE LEARNING DOESN'T STOP AT THE SESSION</a:t>
            </a:r>
            <a:endParaRPr lang="en-US" sz="1000" dirty="0"/>
          </a:p>
        </p:txBody>
      </p:sp>
      <p:sp>
        <p:nvSpPr>
          <p:cNvPr id="19" name="Text 17"/>
          <p:cNvSpPr/>
          <p:nvPr/>
        </p:nvSpPr>
        <p:spPr>
          <a:xfrm>
            <a:off x="685800" y="3931920"/>
            <a:ext cx="7772400" cy="768096"/>
          </a:xfrm>
          <a:prstGeom prst="rect">
            <a:avLst/>
          </a:prstGeom>
          <a:noFill/>
          <a:ln/>
        </p:spPr>
        <p:txBody>
          <a:bodyPr wrap="square" lIns="0" tIns="0" rIns="0" bIns="0" rtlCol="0" anchor="t"/>
          <a:lstStyle/>
          <a:p>
            <a:pPr marL="0" indent="0">
              <a:lnSpc>
                <a:spcPct val="100000"/>
              </a:lnSpc>
              <a:buNone/>
            </a:pPr>
            <a:r>
              <a:rPr lang="en-US" sz="1200" b="1" dirty="0">
                <a:solidFill>
                  <a:srgbClr val="333333"/>
                </a:solidFill>
                <a:latin typeface="Aptos" pitchFamily="34" charset="0"/>
                <a:ea typeface="Aptos" pitchFamily="34" charset="-122"/>
                <a:cs typeface="Aptos" pitchFamily="34" charset="-120"/>
              </a:rPr>
              <a:t>Every program completer gains access to our network of fractional talent acquisition professionals and human capital executives</a:t>
            </a:r>
            <a:r>
              <a:rPr lang="en-US" sz="1200" dirty="0">
                <a:solidFill>
                  <a:srgbClr val="333333"/>
                </a:solidFill>
                <a:latin typeface="Aptos" pitchFamily="34" charset="0"/>
                <a:ea typeface="Aptos" pitchFamily="34" charset="-122"/>
                <a:cs typeface="Aptos" pitchFamily="34" charset="-120"/>
              </a:rPr>
              <a:t> for ongoing practice interviews and live assessments. Students don't just learn the playbook. They run it, again and again, with the very people who do the hiring.</a:t>
            </a:r>
            <a:endParaRPr lang="en-US" sz="1200" dirty="0"/>
          </a:p>
        </p:txBody>
      </p:sp>
      <p:sp>
        <p:nvSpPr>
          <p:cNvPr id="20" name="Shape 18"/>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2" name="Text 20"/>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itchFamily="34" charset="0"/>
                <a:ea typeface="Aptos" pitchFamily="34" charset="-122"/>
                <a:cs typeface="Aptos" pitchFamily="34" charset="-120"/>
              </a:rPr>
              <a:t>THE DIFFERENTIATOR</a:t>
            </a:r>
            <a:endParaRPr lang="en-US" sz="700" dirty="0"/>
          </a:p>
        </p:txBody>
      </p:sp>
      <p:sp>
        <p:nvSpPr>
          <p:cNvPr id="23" name="Shape 21"/>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4" name="Text 22"/>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25" name="Text 19">
            <a:extLst>
              <a:ext uri="{FF2B5EF4-FFF2-40B4-BE49-F238E27FC236}">
                <a16:creationId xmlns:a16="http://schemas.microsoft.com/office/drawing/2014/main" id="{937E5ABA-3818-51A1-8C43-F6897EDF01FC}"/>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26" name="Picture 25">
            <a:extLst>
              <a:ext uri="{FF2B5EF4-FFF2-40B4-BE49-F238E27FC236}">
                <a16:creationId xmlns:a16="http://schemas.microsoft.com/office/drawing/2014/main" id="{5347C3B5-2BA3-BBA4-858E-BF0421B136D0}"/>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7">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0519E"/>
          </a:solidFill>
          <a:ln w="12700">
            <a:solidFill>
              <a:srgbClr val="00519E"/>
            </a:solidFill>
            <a:prstDash val="solid"/>
          </a:ln>
        </p:spPr>
        <p:txBody>
          <a:bodyPr/>
          <a:lstStyle/>
          <a:p>
            <a:endParaRPr lang="en-US"/>
          </a:p>
        </p:txBody>
      </p:sp>
      <p:sp>
        <p:nvSpPr>
          <p:cNvPr id="5" name="Text 3"/>
          <p:cNvSpPr/>
          <p:nvPr/>
        </p:nvSpPr>
        <p:spPr>
          <a:xfrm>
            <a:off x="457200" y="731520"/>
            <a:ext cx="8229600" cy="1188720"/>
          </a:xfrm>
          <a:prstGeom prst="rect">
            <a:avLst/>
          </a:prstGeom>
          <a:noFill/>
          <a:ln/>
        </p:spPr>
        <p:txBody>
          <a:bodyPr wrap="square" lIns="0" tIns="0" rIns="0" bIns="0" rtlCol="0" anchor="ctr"/>
          <a:lstStyle/>
          <a:p>
            <a:pPr marL="0" indent="0">
              <a:buNone/>
            </a:pPr>
            <a:r>
              <a:rPr lang="en-US" sz="3800" b="1" dirty="0">
                <a:solidFill>
                  <a:srgbClr val="FFFFFF"/>
                </a:solidFill>
                <a:latin typeface="Aptos" panose="020B0004020202020204" pitchFamily="34" charset="0"/>
                <a:ea typeface="Trebuchet MS" pitchFamily="34" charset="-122"/>
                <a:cs typeface="Trebuchet MS" pitchFamily="34" charset="-120"/>
              </a:rPr>
              <a:t>The degree opens the door</a:t>
            </a:r>
            <a:endParaRPr lang="en-US" sz="3800" dirty="0">
              <a:latin typeface="Aptos" panose="020B0004020202020204" pitchFamily="34" charset="0"/>
            </a:endParaRPr>
          </a:p>
        </p:txBody>
      </p:sp>
      <p:sp>
        <p:nvSpPr>
          <p:cNvPr id="6" name="Text 4"/>
          <p:cNvSpPr/>
          <p:nvPr/>
        </p:nvSpPr>
        <p:spPr>
          <a:xfrm>
            <a:off x="457200" y="1874520"/>
            <a:ext cx="8229600" cy="457200"/>
          </a:xfrm>
          <a:prstGeom prst="rect">
            <a:avLst/>
          </a:prstGeom>
          <a:noFill/>
          <a:ln/>
        </p:spPr>
        <p:txBody>
          <a:bodyPr wrap="square" lIns="0" tIns="0" rIns="0" bIns="0" rtlCol="0" anchor="ctr"/>
          <a:lstStyle/>
          <a:p>
            <a:pPr marL="0" indent="0">
              <a:buNone/>
            </a:pPr>
            <a:r>
              <a:rPr lang="en-US" sz="2000" i="1" dirty="0">
                <a:solidFill>
                  <a:srgbClr val="88BBDD"/>
                </a:solidFill>
                <a:latin typeface="Aptos" panose="020B0004020202020204" pitchFamily="34" charset="0"/>
                <a:ea typeface="Trebuchet MS" pitchFamily="34" charset="-122"/>
                <a:cs typeface="Trebuchet MS" pitchFamily="34" charset="-120"/>
              </a:rPr>
              <a:t>We teach students how to walk through it</a:t>
            </a:r>
            <a:endParaRPr lang="en-US" sz="2000" dirty="0">
              <a:latin typeface="Aptos" panose="020B0004020202020204" pitchFamily="34" charset="0"/>
            </a:endParaRPr>
          </a:p>
        </p:txBody>
      </p:sp>
      <p:sp>
        <p:nvSpPr>
          <p:cNvPr id="7" name="Text 5"/>
          <p:cNvSpPr/>
          <p:nvPr/>
        </p:nvSpPr>
        <p:spPr>
          <a:xfrm>
            <a:off x="457200" y="2395728"/>
            <a:ext cx="8229600" cy="347472"/>
          </a:xfrm>
          <a:prstGeom prst="rect">
            <a:avLst/>
          </a:prstGeom>
          <a:noFill/>
          <a:ln/>
        </p:spPr>
        <p:txBody>
          <a:bodyPr wrap="square" lIns="0" tIns="0" rIns="0" bIns="0" rtlCol="0" anchor="ctr"/>
          <a:lstStyle/>
          <a:p>
            <a:pPr marL="0" indent="0">
              <a:buNone/>
            </a:pPr>
            <a:r>
              <a:rPr lang="en-US" sz="1500" b="1" dirty="0">
                <a:solidFill>
                  <a:srgbClr val="AADDFF"/>
                </a:solidFill>
                <a:latin typeface="Aptos" panose="020B0004020202020204" pitchFamily="34" charset="0"/>
                <a:ea typeface="Trebuchet MS" pitchFamily="34" charset="-122"/>
                <a:cs typeface="Trebuchet MS" pitchFamily="34" charset="-120"/>
              </a:rPr>
              <a:t>One conversation to see how it fits your students and your calendar</a:t>
            </a:r>
            <a:endParaRPr lang="en-US" sz="1500" dirty="0">
              <a:latin typeface="Aptos" panose="020B0004020202020204" pitchFamily="34" charset="0"/>
            </a:endParaRPr>
          </a:p>
        </p:txBody>
      </p:sp>
      <p:sp>
        <p:nvSpPr>
          <p:cNvPr id="8" name="Shape 6"/>
          <p:cNvSpPr/>
          <p:nvPr/>
        </p:nvSpPr>
        <p:spPr>
          <a:xfrm>
            <a:off x="457200" y="2889504"/>
            <a:ext cx="3474720" cy="36576"/>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9" name="Text 7"/>
          <p:cNvSpPr/>
          <p:nvPr/>
        </p:nvSpPr>
        <p:spPr>
          <a:xfrm>
            <a:off x="457200" y="3017520"/>
            <a:ext cx="6400800" cy="1463040"/>
          </a:xfrm>
          <a:prstGeom prst="rect">
            <a:avLst/>
          </a:prstGeom>
          <a:noFill/>
          <a:ln/>
        </p:spPr>
        <p:txBody>
          <a:bodyPr wrap="square" lIns="0" tIns="0" rIns="0" bIns="0" rtlCol="0" anchor="ctr"/>
          <a:lstStyle/>
          <a:p>
            <a:pPr marL="0" indent="0">
              <a:buNone/>
            </a:pPr>
            <a:r>
              <a:rPr lang="en-US" sz="1100" b="1" dirty="0">
                <a:solidFill>
                  <a:srgbClr val="AABBCC"/>
                </a:solidFill>
                <a:latin typeface="Aptos" panose="020B0004020202020204" pitchFamily="34" charset="0"/>
                <a:ea typeface="Trebuchet MS" pitchFamily="34" charset="-122"/>
                <a:cs typeface="Trebuchet MS" pitchFamily="34" charset="-120"/>
              </a:rPr>
              <a:t>James Dyson Jr.</a:t>
            </a:r>
            <a:endParaRPr lang="en-US" sz="1100" dirty="0">
              <a:latin typeface="Aptos" panose="020B0004020202020204" pitchFamily="34" charset="0"/>
            </a:endParaRPr>
          </a:p>
          <a:p>
            <a:pPr marL="0" indent="0">
              <a:buNone/>
            </a:pPr>
            <a:r>
              <a:rPr lang="en-US" sz="1100" dirty="0">
                <a:solidFill>
                  <a:srgbClr val="AABBCC"/>
                </a:solidFill>
                <a:latin typeface="Aptos" panose="020B0004020202020204" pitchFamily="34" charset="0"/>
                <a:ea typeface="Trebuchet MS" pitchFamily="34" charset="-122"/>
                <a:cs typeface="Trebuchet MS" pitchFamily="34" charset="-120"/>
              </a:rPr>
              <a:t>CEO, Managing Partner  ·  </a:t>
            </a:r>
            <a:r>
              <a:rPr lang="en-US" sz="1100" dirty="0">
                <a:solidFill>
                  <a:srgbClr val="AABBCC"/>
                </a:solidFill>
                <a:latin typeface="Aptos" panose="020B0004020202020204" pitchFamily="34" charset="0"/>
                <a:ea typeface="Trebuchet MS" pitchFamily="34" charset="-122"/>
                <a:cs typeface="Trebuchet MS" pitchFamily="34" charset="-120"/>
                <a:hlinkClick r:id="rId3"/>
              </a:rPr>
              <a:t>james.dyson@thinkevolutionary.com</a:t>
            </a:r>
            <a:endParaRPr lang="en-US" sz="1100" dirty="0">
              <a:solidFill>
                <a:srgbClr val="AABBCC"/>
              </a:solidFill>
              <a:latin typeface="Aptos" panose="020B0004020202020204" pitchFamily="34" charset="0"/>
              <a:ea typeface="Trebuchet MS" pitchFamily="34" charset="-122"/>
              <a:cs typeface="Trebuchet MS" pitchFamily="34" charset="-120"/>
            </a:endParaRPr>
          </a:p>
          <a:p>
            <a:pPr marL="0" indent="0">
              <a:buNone/>
            </a:pPr>
            <a:endParaRPr lang="en-US" sz="1100" dirty="0">
              <a:latin typeface="Aptos" panose="020B0004020202020204" pitchFamily="34" charset="0"/>
            </a:endParaRPr>
          </a:p>
          <a:p>
            <a:pPr marL="0" indent="0">
              <a:buNone/>
            </a:pPr>
            <a:r>
              <a:rPr lang="en-US" sz="1100" b="1" dirty="0">
                <a:solidFill>
                  <a:srgbClr val="AABBCC"/>
                </a:solidFill>
                <a:latin typeface="Aptos" panose="020B0004020202020204" pitchFamily="34" charset="0"/>
                <a:ea typeface="Trebuchet MS" pitchFamily="34" charset="-122"/>
                <a:cs typeface="Trebuchet MS" pitchFamily="34" charset="-120"/>
              </a:rPr>
              <a:t>John Redmond</a:t>
            </a:r>
            <a:endParaRPr lang="en-US" sz="1100" dirty="0">
              <a:latin typeface="Aptos" panose="020B0004020202020204" pitchFamily="34" charset="0"/>
            </a:endParaRPr>
          </a:p>
          <a:p>
            <a:pPr marL="0" indent="0">
              <a:buNone/>
            </a:pPr>
            <a:r>
              <a:rPr lang="en-US" sz="1100" dirty="0">
                <a:solidFill>
                  <a:srgbClr val="AABBCC"/>
                </a:solidFill>
                <a:latin typeface="Aptos" panose="020B0004020202020204" pitchFamily="34" charset="0"/>
                <a:ea typeface="Trebuchet MS" pitchFamily="34" charset="-122"/>
                <a:cs typeface="Trebuchet MS" pitchFamily="34" charset="-120"/>
              </a:rPr>
              <a:t>Chief Talent Officer  ·  </a:t>
            </a:r>
            <a:r>
              <a:rPr lang="en-US" sz="1100" dirty="0">
                <a:solidFill>
                  <a:srgbClr val="AABBCC"/>
                </a:solidFill>
                <a:latin typeface="Aptos" panose="020B0004020202020204" pitchFamily="34" charset="0"/>
                <a:ea typeface="Trebuchet MS" pitchFamily="34" charset="-122"/>
                <a:cs typeface="Trebuchet MS" pitchFamily="34" charset="-120"/>
                <a:hlinkClick r:id="rId4"/>
              </a:rPr>
              <a:t>john.redmond@thinkevolutionary.com</a:t>
            </a:r>
            <a:endParaRPr lang="en-US" sz="1100" dirty="0">
              <a:solidFill>
                <a:srgbClr val="AABBCC"/>
              </a:solidFill>
              <a:latin typeface="Aptos" panose="020B0004020202020204" pitchFamily="34" charset="0"/>
              <a:ea typeface="Trebuchet MS" pitchFamily="34" charset="-122"/>
              <a:cs typeface="Trebuchet MS" pitchFamily="34" charset="-120"/>
            </a:endParaRPr>
          </a:p>
          <a:p>
            <a:pPr marL="0" indent="0">
              <a:buNone/>
            </a:pPr>
            <a:endParaRPr lang="en-US" sz="1100" dirty="0">
              <a:latin typeface="Aptos" panose="020B0004020202020204" pitchFamily="34" charset="0"/>
            </a:endParaRPr>
          </a:p>
          <a:p>
            <a:pPr marL="0" indent="0">
              <a:buNone/>
            </a:pPr>
            <a:r>
              <a:rPr lang="en-US" sz="1100" b="1" dirty="0">
                <a:solidFill>
                  <a:srgbClr val="AABBCC"/>
                </a:solidFill>
                <a:latin typeface="Aptos" panose="020B0004020202020204" pitchFamily="34" charset="0"/>
                <a:ea typeface="Trebuchet MS" pitchFamily="34" charset="-122"/>
                <a:cs typeface="Trebuchet MS" pitchFamily="34" charset="-120"/>
                <a:hlinkClick r:id="rId5"/>
              </a:rPr>
              <a:t>www.thinkevolutionary.com</a:t>
            </a:r>
            <a:endParaRPr lang="en-US" sz="1100" b="1" dirty="0">
              <a:solidFill>
                <a:srgbClr val="AABBCC"/>
              </a:solidFill>
              <a:latin typeface="Aptos" panose="020B0004020202020204" pitchFamily="34" charset="0"/>
              <a:ea typeface="Trebuchet MS" pitchFamily="34" charset="-122"/>
              <a:cs typeface="Trebuchet MS" pitchFamily="34" charset="-120"/>
            </a:endParaRPr>
          </a:p>
          <a:p>
            <a:pPr marL="0" indent="0">
              <a:buNone/>
            </a:pPr>
            <a:endParaRPr lang="en-US" sz="1100" b="1" dirty="0">
              <a:solidFill>
                <a:srgbClr val="AABBCC"/>
              </a:solidFill>
              <a:latin typeface="Aptos" panose="020B0004020202020204" pitchFamily="34" charset="0"/>
              <a:ea typeface="Trebuchet MS" pitchFamily="34" charset="-122"/>
              <a:cs typeface="Trebuchet MS" pitchFamily="34" charset="-120"/>
            </a:endParaRPr>
          </a:p>
        </p:txBody>
      </p:sp>
      <p:sp>
        <p:nvSpPr>
          <p:cNvPr id="10" name="Shape 8"/>
          <p:cNvSpPr/>
          <p:nvPr/>
        </p:nvSpPr>
        <p:spPr>
          <a:xfrm>
            <a:off x="7872761" y="320039"/>
            <a:ext cx="814039" cy="847121"/>
          </a:xfrm>
          <a:prstGeom prst="rect">
            <a:avLst/>
          </a:prstGeom>
          <a:solidFill>
            <a:schemeClr val="bg1"/>
          </a:solidFill>
          <a:ln w="12700">
            <a:solidFill>
              <a:srgbClr val="00519E"/>
            </a:solidFill>
            <a:prstDash val="solid"/>
          </a:ln>
        </p:spPr>
        <p:txBody>
          <a:bodyPr/>
          <a:lstStyle/>
          <a:p>
            <a:endParaRPr lang="en-US"/>
          </a:p>
        </p:txBody>
      </p:sp>
      <p:pic>
        <p:nvPicPr>
          <p:cNvPr id="12" name="Picture 11">
            <a:extLst>
              <a:ext uri="{FF2B5EF4-FFF2-40B4-BE49-F238E27FC236}">
                <a16:creationId xmlns:a16="http://schemas.microsoft.com/office/drawing/2014/main" id="{80638CFA-56C1-721E-D77C-92A15021C252}"/>
              </a:ext>
            </a:extLst>
          </p:cNvPr>
          <p:cNvPicPr>
            <a:picLocks noChangeAspect="1"/>
          </p:cNvPicPr>
          <p:nvPr/>
        </p:nvPicPr>
        <p:blipFill>
          <a:blip r:embed="rId6"/>
          <a:stretch>
            <a:fillRect/>
          </a:stretch>
        </p:blipFill>
        <p:spPr>
          <a:xfrm>
            <a:off x="7670586" y="122326"/>
            <a:ext cx="1218388" cy="12183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panose="020B0004020202020204" pitchFamily="34" charset="0"/>
                <a:ea typeface="Trebuchet MS" pitchFamily="34" charset="-122"/>
                <a:cs typeface="Trebuchet MS" pitchFamily="34" charset="-120"/>
              </a:rPr>
              <a:t>WHO WE ARE</a:t>
            </a:r>
            <a:endParaRPr lang="en-US" sz="750" dirty="0">
              <a:latin typeface="Aptos" panose="020B0004020202020204" pitchFamily="34" charset="0"/>
            </a:endParaRPr>
          </a:p>
        </p:txBody>
      </p:sp>
      <p:sp>
        <p:nvSpPr>
          <p:cNvPr id="4" name="Text 2"/>
          <p:cNvSpPr/>
          <p:nvPr/>
        </p:nvSpPr>
        <p:spPr>
          <a:xfrm>
            <a:off x="457200" y="530352"/>
            <a:ext cx="8229600" cy="713232"/>
          </a:xfrm>
          <a:prstGeom prst="rect">
            <a:avLst/>
          </a:prstGeom>
          <a:noFill/>
          <a:ln/>
        </p:spPr>
        <p:txBody>
          <a:bodyPr wrap="square" lIns="0" tIns="0" rIns="0" bIns="0" rtlCol="0" anchor="ctr"/>
          <a:lstStyle/>
          <a:p>
            <a:pPr marL="0" indent="0">
              <a:buNone/>
            </a:pPr>
            <a:r>
              <a:rPr lang="en-US" sz="2300" b="1" dirty="0">
                <a:solidFill>
                  <a:srgbClr val="1B2A4A"/>
                </a:solidFill>
                <a:latin typeface="Aptos" panose="020B0004020202020204" pitchFamily="34" charset="0"/>
                <a:ea typeface="Trebuchet MS" pitchFamily="34" charset="-122"/>
                <a:cs typeface="Trebuchet MS" pitchFamily="34" charset="-120"/>
              </a:rPr>
              <a:t>We're Not Career Counselors. We're the</a:t>
            </a:r>
            <a:endParaRPr lang="en-US" sz="2300" dirty="0">
              <a:latin typeface="Aptos" panose="020B0004020202020204" pitchFamily="34" charset="0"/>
            </a:endParaRPr>
          </a:p>
          <a:p>
            <a:pPr marL="0" indent="0">
              <a:buNone/>
            </a:pPr>
            <a:r>
              <a:rPr lang="en-US" sz="2300" b="1" dirty="0">
                <a:solidFill>
                  <a:srgbClr val="1B2A4A"/>
                </a:solidFill>
                <a:latin typeface="Aptos" panose="020B0004020202020204" pitchFamily="34" charset="0"/>
                <a:ea typeface="Trebuchet MS" pitchFamily="34" charset="-122"/>
                <a:cs typeface="Trebuchet MS" pitchFamily="34" charset="-120"/>
              </a:rPr>
              <a:t>People on the Other Side of the Table</a:t>
            </a:r>
            <a:endParaRPr lang="en-US" sz="2300" dirty="0">
              <a:latin typeface="Aptos" panose="020B0004020202020204" pitchFamily="34" charset="0"/>
            </a:endParaRPr>
          </a:p>
        </p:txBody>
      </p:sp>
      <p:sp>
        <p:nvSpPr>
          <p:cNvPr id="5" name="Text 3"/>
          <p:cNvSpPr/>
          <p:nvPr/>
        </p:nvSpPr>
        <p:spPr>
          <a:xfrm>
            <a:off x="457200" y="1371600"/>
            <a:ext cx="8229600" cy="658368"/>
          </a:xfrm>
          <a:prstGeom prst="rect">
            <a:avLst/>
          </a:prstGeom>
          <a:noFill/>
          <a:ln/>
        </p:spPr>
        <p:txBody>
          <a:bodyPr wrap="square" lIns="0" tIns="0" rIns="0" bIns="0" rtlCol="0" anchor="t"/>
          <a:lstStyle/>
          <a:p>
            <a:pPr marL="0" indent="0">
              <a:buNone/>
            </a:pPr>
            <a:r>
              <a:rPr lang="en-US" sz="1100" dirty="0">
                <a:solidFill>
                  <a:srgbClr val="333333"/>
                </a:solidFill>
                <a:latin typeface="Aptos" panose="020B0004020202020204" pitchFamily="34" charset="0"/>
                <a:ea typeface="Trebuchet MS" pitchFamily="34" charset="-122"/>
                <a:cs typeface="Trebuchet MS" pitchFamily="34" charset="-120"/>
              </a:rPr>
              <a:t>Think Evolutionary is a talent engineering firm — not a staffing agency. We bring 25+ years of professional interviewing and interview training experience from the exact industries your students are trying to enter. We have made the hiring decisions. Now we teach candidates how to win them.</a:t>
            </a:r>
            <a:endParaRPr lang="en-US" sz="1100" dirty="0">
              <a:latin typeface="Aptos" panose="020B0004020202020204" pitchFamily="34" charset="0"/>
            </a:endParaRPr>
          </a:p>
        </p:txBody>
      </p:sp>
      <p:sp>
        <p:nvSpPr>
          <p:cNvPr id="6" name="Shape 4"/>
          <p:cNvSpPr/>
          <p:nvPr/>
        </p:nvSpPr>
        <p:spPr>
          <a:xfrm>
            <a:off x="457200" y="2194560"/>
            <a:ext cx="8229600" cy="841248"/>
          </a:xfrm>
          <a:prstGeom prst="rect">
            <a:avLst/>
          </a:prstGeom>
          <a:solidFill>
            <a:srgbClr val="F4F7FC"/>
          </a:solidFill>
          <a:ln w="6350">
            <a:solidFill>
              <a:srgbClr val="D9D9D9"/>
            </a:solidFill>
            <a:prstDash val="solid"/>
          </a:ln>
        </p:spPr>
        <p:txBody>
          <a:bodyPr/>
          <a:lstStyle/>
          <a:p>
            <a:endParaRPr lang="en-US"/>
          </a:p>
        </p:txBody>
      </p:sp>
      <p:sp>
        <p:nvSpPr>
          <p:cNvPr id="7" name="Shape 5"/>
          <p:cNvSpPr/>
          <p:nvPr/>
        </p:nvSpPr>
        <p:spPr>
          <a:xfrm>
            <a:off x="457200" y="2194560"/>
            <a:ext cx="54864" cy="841248"/>
          </a:xfrm>
          <a:prstGeom prst="rect">
            <a:avLst/>
          </a:prstGeom>
          <a:solidFill>
            <a:srgbClr val="00519E"/>
          </a:solidFill>
          <a:ln w="12700">
            <a:solidFill>
              <a:srgbClr val="00519E"/>
            </a:solidFill>
            <a:prstDash val="solid"/>
          </a:ln>
        </p:spPr>
        <p:txBody>
          <a:bodyPr/>
          <a:lstStyle/>
          <a:p>
            <a:endParaRPr lang="en-US"/>
          </a:p>
        </p:txBody>
      </p:sp>
      <p:sp>
        <p:nvSpPr>
          <p:cNvPr id="8" name="Text 6"/>
          <p:cNvSpPr/>
          <p:nvPr/>
        </p:nvSpPr>
        <p:spPr>
          <a:xfrm>
            <a:off x="621792" y="2276856"/>
            <a:ext cx="7863840" cy="182880"/>
          </a:xfrm>
          <a:prstGeom prst="rect">
            <a:avLst/>
          </a:prstGeom>
          <a:noFill/>
          <a:ln/>
        </p:spPr>
        <p:txBody>
          <a:bodyPr wrap="square" lIns="0" tIns="0" rIns="0" bIns="0" rtlCol="0" anchor="ctr"/>
          <a:lstStyle/>
          <a:p>
            <a:pPr marL="0" indent="0">
              <a:buNone/>
            </a:pPr>
            <a:r>
              <a:rPr lang="en-US" sz="800" b="1" kern="0" spc="150" dirty="0">
                <a:solidFill>
                  <a:srgbClr val="00519E"/>
                </a:solidFill>
                <a:latin typeface="Aptos" panose="020B0004020202020204" pitchFamily="34" charset="0"/>
                <a:ea typeface="Trebuchet MS" pitchFamily="34" charset="-122"/>
                <a:cs typeface="Trebuchet MS" pitchFamily="34" charset="-120"/>
              </a:rPr>
              <a:t>WHY WE BUILT THE INTERVIEW PLAYBOOK</a:t>
            </a:r>
            <a:endParaRPr lang="en-US" sz="800" dirty="0">
              <a:latin typeface="Aptos" panose="020B0004020202020204" pitchFamily="34" charset="0"/>
            </a:endParaRPr>
          </a:p>
        </p:txBody>
      </p:sp>
      <p:sp>
        <p:nvSpPr>
          <p:cNvPr id="9" name="Text 7"/>
          <p:cNvSpPr/>
          <p:nvPr/>
        </p:nvSpPr>
        <p:spPr>
          <a:xfrm>
            <a:off x="621792" y="2459736"/>
            <a:ext cx="7863840" cy="548640"/>
          </a:xfrm>
          <a:prstGeom prst="rect">
            <a:avLst/>
          </a:prstGeom>
          <a:noFill/>
          <a:ln/>
        </p:spPr>
        <p:txBody>
          <a:bodyPr wrap="square" lIns="0" tIns="0" rIns="0" bIns="0" rtlCol="0" anchor="t"/>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We saw too many students leave college equipped but not prepared — strong on paper, unready for the first real test of their careers: networking, interviewing, and negotiating the offer. As AI absorbs entry-level roles and the market shifts to favor employers, learning on the fly now costs students months, even years, of unemployment. We help them navigate the path to that critical first job.</a:t>
            </a:r>
            <a:endParaRPr lang="en-US" sz="950" dirty="0">
              <a:latin typeface="Aptos" panose="020B0004020202020204" pitchFamily="34" charset="0"/>
            </a:endParaRPr>
          </a:p>
        </p:txBody>
      </p:sp>
      <p:sp>
        <p:nvSpPr>
          <p:cNvPr id="10" name="Shape 8"/>
          <p:cNvSpPr/>
          <p:nvPr/>
        </p:nvSpPr>
        <p:spPr>
          <a:xfrm>
            <a:off x="457200" y="3200400"/>
            <a:ext cx="3931920" cy="1572768"/>
          </a:xfrm>
          <a:prstGeom prst="rect">
            <a:avLst/>
          </a:prstGeom>
          <a:solidFill>
            <a:srgbClr val="FFFFFF"/>
          </a:solidFill>
          <a:ln w="9525">
            <a:solidFill>
              <a:srgbClr val="D9D9D9"/>
            </a:solidFill>
            <a:prstDash val="solid"/>
          </a:ln>
        </p:spPr>
        <p:txBody>
          <a:bodyPr/>
          <a:lstStyle/>
          <a:p>
            <a:endParaRPr lang="en-US"/>
          </a:p>
        </p:txBody>
      </p:sp>
      <p:sp>
        <p:nvSpPr>
          <p:cNvPr id="11" name="Shape 9"/>
          <p:cNvSpPr/>
          <p:nvPr/>
        </p:nvSpPr>
        <p:spPr>
          <a:xfrm>
            <a:off x="457200" y="3200400"/>
            <a:ext cx="3931920" cy="45720"/>
          </a:xfrm>
          <a:prstGeom prst="rect">
            <a:avLst/>
          </a:prstGeom>
          <a:solidFill>
            <a:srgbClr val="00519E"/>
          </a:solidFill>
          <a:ln w="12700">
            <a:solidFill>
              <a:srgbClr val="00519E"/>
            </a:solidFill>
            <a:prstDash val="solid"/>
          </a:ln>
        </p:spPr>
        <p:txBody>
          <a:bodyPr/>
          <a:lstStyle/>
          <a:p>
            <a:endParaRPr lang="en-US"/>
          </a:p>
        </p:txBody>
      </p:sp>
      <p:sp>
        <p:nvSpPr>
          <p:cNvPr id="12" name="Text 10"/>
          <p:cNvSpPr/>
          <p:nvPr/>
        </p:nvSpPr>
        <p:spPr>
          <a:xfrm>
            <a:off x="594360" y="3300984"/>
            <a:ext cx="3657600" cy="237744"/>
          </a:xfrm>
          <a:prstGeom prst="rect">
            <a:avLst/>
          </a:prstGeom>
          <a:noFill/>
          <a:ln/>
        </p:spPr>
        <p:txBody>
          <a:bodyPr wrap="square" lIns="0" tIns="0" rIns="0" bIns="0" rtlCol="0" anchor="ctr"/>
          <a:lstStyle/>
          <a:p>
            <a:pPr marL="0" indent="0">
              <a:buNone/>
            </a:pPr>
            <a:r>
              <a:rPr lang="en-US" sz="1300" b="1" dirty="0">
                <a:solidFill>
                  <a:srgbClr val="1B2A4A"/>
                </a:solidFill>
                <a:latin typeface="Aptos" panose="020B0004020202020204" pitchFamily="34" charset="0"/>
                <a:ea typeface="Trebuchet MS" pitchFamily="34" charset="-122"/>
                <a:cs typeface="Trebuchet MS" pitchFamily="34" charset="-120"/>
              </a:rPr>
              <a:t>James Dyson Jr.</a:t>
            </a:r>
            <a:endParaRPr lang="en-US" sz="1300" dirty="0">
              <a:latin typeface="Aptos" panose="020B0004020202020204" pitchFamily="34" charset="0"/>
            </a:endParaRPr>
          </a:p>
        </p:txBody>
      </p:sp>
      <p:sp>
        <p:nvSpPr>
          <p:cNvPr id="13" name="Text 11"/>
          <p:cNvSpPr/>
          <p:nvPr/>
        </p:nvSpPr>
        <p:spPr>
          <a:xfrm>
            <a:off x="594360" y="3547872"/>
            <a:ext cx="3657600" cy="182880"/>
          </a:xfrm>
          <a:prstGeom prst="rect">
            <a:avLst/>
          </a:prstGeom>
          <a:noFill/>
          <a:ln/>
        </p:spPr>
        <p:txBody>
          <a:bodyPr wrap="square" lIns="0" tIns="0" rIns="0" bIns="0" rtlCol="0" anchor="ctr"/>
          <a:lstStyle/>
          <a:p>
            <a:pPr marL="0" indent="0">
              <a:buNone/>
            </a:pPr>
            <a:r>
              <a:rPr lang="en-US" sz="900" i="1" dirty="0">
                <a:solidFill>
                  <a:srgbClr val="00519E"/>
                </a:solidFill>
                <a:latin typeface="Aptos" panose="020B0004020202020204" pitchFamily="34" charset="0"/>
                <a:ea typeface="Trebuchet MS" pitchFamily="34" charset="-122"/>
                <a:cs typeface="Trebuchet MS" pitchFamily="34" charset="-120"/>
              </a:rPr>
              <a:t>CEO, Managing Partner</a:t>
            </a:r>
            <a:endParaRPr lang="en-US" sz="900" dirty="0">
              <a:latin typeface="Aptos" panose="020B0004020202020204" pitchFamily="34" charset="0"/>
            </a:endParaRPr>
          </a:p>
        </p:txBody>
      </p:sp>
      <p:sp>
        <p:nvSpPr>
          <p:cNvPr id="14" name="Text 12"/>
          <p:cNvSpPr/>
          <p:nvPr/>
        </p:nvSpPr>
        <p:spPr>
          <a:xfrm>
            <a:off x="594360" y="3749040"/>
            <a:ext cx="3657600" cy="98755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25+ years in talent acquisition and human capital across government contracting, defense, AEC, technology, and healthcare. Former Accenture, Pariveda, Perspecta, and Boomi. Has advised and placed talent for clients, including Strategic Investment Group, Grant Thornton, and HITT Contracting. JMU alumnus and certified Predictive Index practitioner.</a:t>
            </a:r>
            <a:endParaRPr lang="en-US" sz="850" dirty="0">
              <a:latin typeface="Aptos" panose="020B0004020202020204" pitchFamily="34" charset="0"/>
            </a:endParaRPr>
          </a:p>
        </p:txBody>
      </p:sp>
      <p:sp>
        <p:nvSpPr>
          <p:cNvPr id="15" name="Shape 13"/>
          <p:cNvSpPr/>
          <p:nvPr/>
        </p:nvSpPr>
        <p:spPr>
          <a:xfrm>
            <a:off x="4663440" y="3200400"/>
            <a:ext cx="3931920" cy="1572768"/>
          </a:xfrm>
          <a:prstGeom prst="rect">
            <a:avLst/>
          </a:prstGeom>
          <a:solidFill>
            <a:srgbClr val="FFFFFF"/>
          </a:solidFill>
          <a:ln w="9525">
            <a:solidFill>
              <a:srgbClr val="D9D9D9"/>
            </a:solidFill>
            <a:prstDash val="solid"/>
          </a:ln>
        </p:spPr>
        <p:txBody>
          <a:bodyPr/>
          <a:lstStyle/>
          <a:p>
            <a:endParaRPr lang="en-US"/>
          </a:p>
        </p:txBody>
      </p:sp>
      <p:sp>
        <p:nvSpPr>
          <p:cNvPr id="16" name="Shape 14"/>
          <p:cNvSpPr/>
          <p:nvPr/>
        </p:nvSpPr>
        <p:spPr>
          <a:xfrm>
            <a:off x="4663440" y="3200400"/>
            <a:ext cx="3931920" cy="45720"/>
          </a:xfrm>
          <a:prstGeom prst="rect">
            <a:avLst/>
          </a:prstGeom>
          <a:solidFill>
            <a:srgbClr val="00519E"/>
          </a:solidFill>
          <a:ln w="12700">
            <a:solidFill>
              <a:srgbClr val="00519E"/>
            </a:solidFill>
            <a:prstDash val="solid"/>
          </a:ln>
        </p:spPr>
        <p:txBody>
          <a:bodyPr/>
          <a:lstStyle/>
          <a:p>
            <a:endParaRPr lang="en-US"/>
          </a:p>
        </p:txBody>
      </p:sp>
      <p:sp>
        <p:nvSpPr>
          <p:cNvPr id="17" name="Text 15"/>
          <p:cNvSpPr/>
          <p:nvPr/>
        </p:nvSpPr>
        <p:spPr>
          <a:xfrm>
            <a:off x="4800600" y="3300984"/>
            <a:ext cx="3657600" cy="237744"/>
          </a:xfrm>
          <a:prstGeom prst="rect">
            <a:avLst/>
          </a:prstGeom>
          <a:noFill/>
          <a:ln/>
        </p:spPr>
        <p:txBody>
          <a:bodyPr wrap="square" lIns="0" tIns="0" rIns="0" bIns="0" rtlCol="0" anchor="ctr"/>
          <a:lstStyle/>
          <a:p>
            <a:pPr marL="0" indent="0">
              <a:buNone/>
            </a:pPr>
            <a:r>
              <a:rPr lang="en-US" sz="1300" b="1" dirty="0">
                <a:solidFill>
                  <a:srgbClr val="1B2A4A"/>
                </a:solidFill>
                <a:latin typeface="Aptos" panose="020B0004020202020204" pitchFamily="34" charset="0"/>
                <a:ea typeface="Trebuchet MS" pitchFamily="34" charset="-122"/>
                <a:cs typeface="Trebuchet MS" pitchFamily="34" charset="-120"/>
              </a:rPr>
              <a:t>John Redmond</a:t>
            </a:r>
            <a:endParaRPr lang="en-US" sz="1300" dirty="0">
              <a:latin typeface="Aptos" panose="020B0004020202020204" pitchFamily="34" charset="0"/>
            </a:endParaRPr>
          </a:p>
        </p:txBody>
      </p:sp>
      <p:sp>
        <p:nvSpPr>
          <p:cNvPr id="18" name="Text 16"/>
          <p:cNvSpPr/>
          <p:nvPr/>
        </p:nvSpPr>
        <p:spPr>
          <a:xfrm>
            <a:off x="4800600" y="3547872"/>
            <a:ext cx="3657600" cy="182880"/>
          </a:xfrm>
          <a:prstGeom prst="rect">
            <a:avLst/>
          </a:prstGeom>
          <a:noFill/>
          <a:ln/>
        </p:spPr>
        <p:txBody>
          <a:bodyPr wrap="square" lIns="0" tIns="0" rIns="0" bIns="0" rtlCol="0" anchor="ctr"/>
          <a:lstStyle/>
          <a:p>
            <a:pPr marL="0" indent="0">
              <a:buNone/>
            </a:pPr>
            <a:r>
              <a:rPr lang="en-US" sz="900" i="1" dirty="0">
                <a:solidFill>
                  <a:srgbClr val="00519E"/>
                </a:solidFill>
                <a:latin typeface="Aptos" panose="020B0004020202020204" pitchFamily="34" charset="0"/>
                <a:ea typeface="Trebuchet MS" pitchFamily="34" charset="-122"/>
                <a:cs typeface="Trebuchet MS" pitchFamily="34" charset="-120"/>
              </a:rPr>
              <a:t>Chief Talent Officer</a:t>
            </a:r>
            <a:endParaRPr lang="en-US" sz="900" dirty="0">
              <a:latin typeface="Aptos" panose="020B0004020202020204" pitchFamily="34" charset="0"/>
            </a:endParaRPr>
          </a:p>
        </p:txBody>
      </p:sp>
      <p:sp>
        <p:nvSpPr>
          <p:cNvPr id="19" name="Text 17"/>
          <p:cNvSpPr/>
          <p:nvPr/>
        </p:nvSpPr>
        <p:spPr>
          <a:xfrm>
            <a:off x="4800600" y="3749040"/>
            <a:ext cx="3657600" cy="98755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25+ years in talent acquisition and human capital. Built and taught professional interview training programs at Accenture and Pariveda, where he mentored and developed talent leaders, including James. </a:t>
            </a:r>
            <a:r>
              <a:rPr lang="en-US" sz="850">
                <a:solidFill>
                  <a:srgbClr val="333333"/>
                </a:solidFill>
                <a:latin typeface="Aptos" panose="020B0004020202020204" pitchFamily="34" charset="0"/>
                <a:ea typeface="Trebuchet MS" pitchFamily="34" charset="-122"/>
                <a:cs typeface="Trebuchet MS" pitchFamily="34" charset="-120"/>
              </a:rPr>
              <a:t>Bringing </a:t>
            </a:r>
            <a:r>
              <a:rPr lang="en-US" sz="850" dirty="0">
                <a:solidFill>
                  <a:srgbClr val="333333"/>
                </a:solidFill>
                <a:latin typeface="Aptos" panose="020B0004020202020204" pitchFamily="34" charset="0"/>
                <a:ea typeface="Trebuchet MS" pitchFamily="34" charset="-122"/>
                <a:cs typeface="Trebuchet MS" pitchFamily="34" charset="-120"/>
              </a:rPr>
              <a:t>deep expertise in candidate assessment, coaching, and the frameworks top firms use to evaluate and hire.</a:t>
            </a:r>
            <a:endParaRPr lang="en-US" sz="850" dirty="0">
              <a:latin typeface="Aptos" panose="020B0004020202020204" pitchFamily="34" charset="0"/>
            </a:endParaRPr>
          </a:p>
        </p:txBody>
      </p:sp>
      <p:sp>
        <p:nvSpPr>
          <p:cNvPr id="20" name="Shape 18"/>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1" name="Text 19"/>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sp>
        <p:nvSpPr>
          <p:cNvPr id="23" name="Shape 21"/>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4" name="Text 22"/>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pic>
        <p:nvPicPr>
          <p:cNvPr id="26" name="Picture 25">
            <a:extLst>
              <a:ext uri="{FF2B5EF4-FFF2-40B4-BE49-F238E27FC236}">
                <a16:creationId xmlns:a16="http://schemas.microsoft.com/office/drawing/2014/main" id="{24533730-6947-D3E0-A3BD-6BB3A30D7E5C}"/>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panose="020B0004020202020204" pitchFamily="34" charset="0"/>
                <a:ea typeface="Trebuchet MS" pitchFamily="34" charset="-122"/>
                <a:cs typeface="Trebuchet MS" pitchFamily="34" charset="-120"/>
              </a:rPr>
              <a:t>THE REALITY</a:t>
            </a:r>
            <a:endParaRPr lang="en-US" sz="750" dirty="0">
              <a:latin typeface="Aptos" panose="020B0004020202020204" pitchFamily="34" charset="0"/>
            </a:endParaRPr>
          </a:p>
        </p:txBody>
      </p:sp>
      <p:sp>
        <p:nvSpPr>
          <p:cNvPr id="6" name="Text 4"/>
          <p:cNvSpPr/>
          <p:nvPr/>
        </p:nvSpPr>
        <p:spPr>
          <a:xfrm>
            <a:off x="457200" y="548640"/>
            <a:ext cx="8229600" cy="566928"/>
          </a:xfrm>
          <a:prstGeom prst="rect">
            <a:avLst/>
          </a:prstGeom>
          <a:noFill/>
          <a:ln/>
        </p:spPr>
        <p:txBody>
          <a:bodyPr wrap="square" lIns="0" tIns="0" rIns="0" bIns="0" rtlCol="0" anchor="ctr"/>
          <a:lstStyle/>
          <a:p>
            <a:pPr marL="0" indent="0">
              <a:buNone/>
            </a:pPr>
            <a:r>
              <a:rPr lang="en-US" sz="3400" b="1" dirty="0">
                <a:solidFill>
                  <a:srgbClr val="1B2A4A"/>
                </a:solidFill>
                <a:latin typeface="Aptos" panose="020B0004020202020204" pitchFamily="34" charset="0"/>
                <a:ea typeface="Trebuchet MS" pitchFamily="34" charset="-122"/>
                <a:cs typeface="Trebuchet MS" pitchFamily="34" charset="-120"/>
              </a:rPr>
              <a:t>The Degree Opens the Door</a:t>
            </a:r>
            <a:endParaRPr lang="en-US" sz="3400" dirty="0">
              <a:latin typeface="Aptos" panose="020B0004020202020204" pitchFamily="34" charset="0"/>
            </a:endParaRPr>
          </a:p>
        </p:txBody>
      </p:sp>
      <p:sp>
        <p:nvSpPr>
          <p:cNvPr id="7" name="Text 5"/>
          <p:cNvSpPr/>
          <p:nvPr/>
        </p:nvSpPr>
        <p:spPr>
          <a:xfrm>
            <a:off x="457200" y="1133856"/>
            <a:ext cx="8229600" cy="274320"/>
          </a:xfrm>
          <a:prstGeom prst="rect">
            <a:avLst/>
          </a:prstGeom>
          <a:noFill/>
          <a:ln/>
        </p:spPr>
        <p:txBody>
          <a:bodyPr wrap="square" lIns="0" tIns="0" rIns="0" bIns="0" rtlCol="0" anchor="ctr"/>
          <a:lstStyle/>
          <a:p>
            <a:pPr marL="0" indent="0">
              <a:buNone/>
            </a:pPr>
            <a:r>
              <a:rPr lang="en-US" sz="1400" i="1" dirty="0">
                <a:solidFill>
                  <a:srgbClr val="666666"/>
                </a:solidFill>
                <a:latin typeface="Aptos" panose="020B0004020202020204" pitchFamily="34" charset="0"/>
                <a:ea typeface="Trebuchet MS" pitchFamily="34" charset="-122"/>
                <a:cs typeface="Trebuchet MS" pitchFamily="34" charset="-120"/>
              </a:rPr>
              <a:t>We teach students how to walk through it</a:t>
            </a:r>
            <a:endParaRPr lang="en-US" sz="1400" dirty="0">
              <a:latin typeface="Aptos" panose="020B0004020202020204" pitchFamily="34" charset="0"/>
            </a:endParaRPr>
          </a:p>
        </p:txBody>
      </p:sp>
      <p:sp>
        <p:nvSpPr>
          <p:cNvPr id="8" name="Shape 6"/>
          <p:cNvSpPr/>
          <p:nvPr/>
        </p:nvSpPr>
        <p:spPr>
          <a:xfrm>
            <a:off x="457200" y="1572768"/>
            <a:ext cx="2560320" cy="123444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9" name="Text 7"/>
          <p:cNvSpPr/>
          <p:nvPr/>
        </p:nvSpPr>
        <p:spPr>
          <a:xfrm>
            <a:off x="457200" y="1664208"/>
            <a:ext cx="2560320" cy="666598"/>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5.7%</a:t>
            </a:r>
            <a:endParaRPr lang="en-US" sz="3000" dirty="0">
              <a:latin typeface="Aptos" panose="020B0004020202020204" pitchFamily="34" charset="0"/>
            </a:endParaRPr>
          </a:p>
        </p:txBody>
      </p:sp>
      <p:sp>
        <p:nvSpPr>
          <p:cNvPr id="10" name="Text 8"/>
          <p:cNvSpPr/>
          <p:nvPr/>
        </p:nvSpPr>
        <p:spPr>
          <a:xfrm>
            <a:off x="457200" y="2313432"/>
            <a:ext cx="2560320" cy="444398"/>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recent grad</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unemployment</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(New York Fed, 2026)</a:t>
            </a:r>
            <a:endParaRPr lang="en-US" sz="950" dirty="0">
              <a:latin typeface="Aptos" panose="020B0004020202020204" pitchFamily="34" charset="0"/>
            </a:endParaRPr>
          </a:p>
        </p:txBody>
      </p:sp>
      <p:sp>
        <p:nvSpPr>
          <p:cNvPr id="11" name="Shape 9"/>
          <p:cNvSpPr/>
          <p:nvPr/>
        </p:nvSpPr>
        <p:spPr>
          <a:xfrm>
            <a:off x="3291840" y="1572768"/>
            <a:ext cx="2560320" cy="123444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12" name="Text 10"/>
          <p:cNvSpPr/>
          <p:nvPr/>
        </p:nvSpPr>
        <p:spPr>
          <a:xfrm>
            <a:off x="3291840" y="1664208"/>
            <a:ext cx="2560320" cy="666598"/>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42%</a:t>
            </a:r>
            <a:endParaRPr lang="en-US" sz="3000" dirty="0">
              <a:latin typeface="Aptos" panose="020B0004020202020204" pitchFamily="34" charset="0"/>
            </a:endParaRPr>
          </a:p>
        </p:txBody>
      </p:sp>
      <p:sp>
        <p:nvSpPr>
          <p:cNvPr id="13" name="Text 11"/>
          <p:cNvSpPr/>
          <p:nvPr/>
        </p:nvSpPr>
        <p:spPr>
          <a:xfrm>
            <a:off x="3291840" y="2313432"/>
            <a:ext cx="2560320" cy="444398"/>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of grads in roles that</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don't require a degree</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(Burning Glass/Strada)</a:t>
            </a:r>
            <a:endParaRPr lang="en-US" sz="950" dirty="0">
              <a:latin typeface="Aptos" panose="020B0004020202020204" pitchFamily="34" charset="0"/>
            </a:endParaRPr>
          </a:p>
        </p:txBody>
      </p:sp>
      <p:sp>
        <p:nvSpPr>
          <p:cNvPr id="14" name="Shape 12"/>
          <p:cNvSpPr/>
          <p:nvPr/>
        </p:nvSpPr>
        <p:spPr>
          <a:xfrm>
            <a:off x="6126480" y="1572768"/>
            <a:ext cx="2560320" cy="123444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15" name="Text 13"/>
          <p:cNvSpPr/>
          <p:nvPr/>
        </p:nvSpPr>
        <p:spPr>
          <a:xfrm>
            <a:off x="6126480" y="1664208"/>
            <a:ext cx="2560320" cy="666598"/>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75%+</a:t>
            </a:r>
            <a:endParaRPr lang="en-US" sz="3000" dirty="0">
              <a:latin typeface="Aptos" panose="020B0004020202020204" pitchFamily="34" charset="0"/>
            </a:endParaRPr>
          </a:p>
        </p:txBody>
      </p:sp>
      <p:sp>
        <p:nvSpPr>
          <p:cNvPr id="16" name="Text 14"/>
          <p:cNvSpPr/>
          <p:nvPr/>
        </p:nvSpPr>
        <p:spPr>
          <a:xfrm>
            <a:off x="6126480" y="2313432"/>
            <a:ext cx="2560320" cy="444398"/>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of employers hiring</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same or fewer entry-</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level staff (Forbes)</a:t>
            </a:r>
            <a:endParaRPr lang="en-US" sz="950" dirty="0">
              <a:latin typeface="Aptos" panose="020B0004020202020204" pitchFamily="34" charset="0"/>
            </a:endParaRPr>
          </a:p>
        </p:txBody>
      </p:sp>
      <p:sp>
        <p:nvSpPr>
          <p:cNvPr id="17" name="Shape 15"/>
          <p:cNvSpPr/>
          <p:nvPr/>
        </p:nvSpPr>
        <p:spPr>
          <a:xfrm>
            <a:off x="457200" y="2926080"/>
            <a:ext cx="8229600" cy="36576"/>
          </a:xfrm>
          <a:prstGeom prst="rect">
            <a:avLst/>
          </a:prstGeom>
          <a:solidFill>
            <a:srgbClr val="D9D9D9"/>
          </a:solidFill>
          <a:ln w="12700">
            <a:solidFill>
              <a:srgbClr val="D9D9D9"/>
            </a:solidFill>
            <a:prstDash val="solid"/>
          </a:ln>
        </p:spPr>
        <p:txBody>
          <a:bodyPr/>
          <a:lstStyle/>
          <a:p>
            <a:endParaRPr lang="en-US">
              <a:latin typeface="Aptos" panose="020B0004020202020204" pitchFamily="34" charset="0"/>
            </a:endParaRPr>
          </a:p>
        </p:txBody>
      </p:sp>
      <p:sp>
        <p:nvSpPr>
          <p:cNvPr id="18" name="Text 16"/>
          <p:cNvSpPr/>
          <p:nvPr/>
        </p:nvSpPr>
        <p:spPr>
          <a:xfrm>
            <a:off x="457200" y="3054096"/>
            <a:ext cx="8229600" cy="256032"/>
          </a:xfrm>
          <a:prstGeom prst="rect">
            <a:avLst/>
          </a:prstGeom>
          <a:noFill/>
          <a:ln/>
        </p:spPr>
        <p:txBody>
          <a:bodyPr wrap="square" lIns="0" tIns="0" rIns="0" bIns="0" rtlCol="0" anchor="ctr"/>
          <a:lstStyle/>
          <a:p>
            <a:pPr marL="0" indent="0" algn="ctr">
              <a:buNone/>
            </a:pPr>
            <a:r>
              <a:rPr lang="en-US" sz="1300" b="1" dirty="0">
                <a:solidFill>
                  <a:srgbClr val="00519E"/>
                </a:solidFill>
                <a:latin typeface="Aptos" panose="020B0004020202020204" pitchFamily="34" charset="0"/>
                <a:ea typeface="Trebuchet MS" pitchFamily="34" charset="-122"/>
                <a:cs typeface="Trebuchet MS" pitchFamily="34" charset="-120"/>
              </a:rPr>
              <a:t>A credential is necessary. It is no longer sufficient.</a:t>
            </a:r>
            <a:endParaRPr lang="en-US" sz="1300" dirty="0">
              <a:latin typeface="Aptos" panose="020B0004020202020204" pitchFamily="34" charset="0"/>
            </a:endParaRPr>
          </a:p>
        </p:txBody>
      </p:sp>
      <p:sp>
        <p:nvSpPr>
          <p:cNvPr id="19" name="Text 17"/>
          <p:cNvSpPr/>
          <p:nvPr/>
        </p:nvSpPr>
        <p:spPr>
          <a:xfrm>
            <a:off x="457200" y="3383280"/>
            <a:ext cx="8229600" cy="914400"/>
          </a:xfrm>
          <a:prstGeom prst="rect">
            <a:avLst/>
          </a:prstGeom>
          <a:noFill/>
          <a:ln/>
        </p:spPr>
        <p:txBody>
          <a:bodyPr wrap="square" lIns="0" tIns="0" rIns="0" bIns="0" rtlCol="0" anchor="ctr"/>
          <a:lstStyle/>
          <a:p>
            <a:pPr marL="0" indent="0" algn="ctr">
              <a:buNone/>
            </a:pPr>
            <a:r>
              <a:rPr lang="en-US" sz="1100" dirty="0">
                <a:solidFill>
                  <a:srgbClr val="333333"/>
                </a:solidFill>
                <a:latin typeface="Aptos" panose="020B0004020202020204" pitchFamily="34" charset="0"/>
                <a:ea typeface="Trebuchet MS" pitchFamily="34" charset="-122"/>
                <a:cs typeface="Trebuchet MS" pitchFamily="34" charset="-120"/>
              </a:rPr>
              <a:t>Recent grad unemployment is running nearly double the rate for all college-educated workers. Entry-level postings attract more applicants per opening than mid-career roles, and AI is absorbing the administrative and technical roles students used to start in. The students who land jobs aren't the most credentialed. They're the most prepared.</a:t>
            </a:r>
            <a:endParaRPr lang="en-US" sz="1100" dirty="0">
              <a:latin typeface="Aptos" panose="020B0004020202020204" pitchFamily="34" charset="0"/>
            </a:endParaRPr>
          </a:p>
        </p:txBody>
      </p:sp>
      <p:sp>
        <p:nvSpPr>
          <p:cNvPr id="20" name="Shape 18"/>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2" name="Text 20"/>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anose="020B0004020202020204" pitchFamily="34" charset="0"/>
                <a:ea typeface="Trebuchet MS" pitchFamily="34" charset="-122"/>
                <a:cs typeface="Trebuchet MS" pitchFamily="34" charset="-120"/>
              </a:rPr>
              <a:t>SLIDE 3 ·  STUDENT TRACK</a:t>
            </a:r>
            <a:endParaRPr lang="en-US" sz="700" dirty="0">
              <a:latin typeface="Aptos" panose="020B0004020202020204" pitchFamily="34" charset="0"/>
            </a:endParaRPr>
          </a:p>
        </p:txBody>
      </p:sp>
      <p:sp>
        <p:nvSpPr>
          <p:cNvPr id="23" name="Shape 21"/>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5" name="Text 19">
            <a:extLst>
              <a:ext uri="{FF2B5EF4-FFF2-40B4-BE49-F238E27FC236}">
                <a16:creationId xmlns:a16="http://schemas.microsoft.com/office/drawing/2014/main" id="{3841AB0C-6FA6-01E4-8B3A-5070C63DF0EA}"/>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26" name="Picture 25">
            <a:extLst>
              <a:ext uri="{FF2B5EF4-FFF2-40B4-BE49-F238E27FC236}">
                <a16:creationId xmlns:a16="http://schemas.microsoft.com/office/drawing/2014/main" id="{2921C957-E64E-27F7-C0B0-3698F1FFC394}"/>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Display" pitchFamily="34" charset="0"/>
                <a:ea typeface="Aptos Display" pitchFamily="34" charset="-122"/>
                <a:cs typeface="Aptos Display" pitchFamily="34" charset="-120"/>
              </a:rPr>
              <a:t>THE GAP</a:t>
            </a:r>
            <a:endParaRPr lang="en-US" sz="750" dirty="0"/>
          </a:p>
        </p:txBody>
      </p:sp>
      <p:sp>
        <p:nvSpPr>
          <p:cNvPr id="6" name="Text 4"/>
          <p:cNvSpPr/>
          <p:nvPr/>
        </p:nvSpPr>
        <p:spPr>
          <a:xfrm>
            <a:off x="457200" y="502920"/>
            <a:ext cx="8229600" cy="868680"/>
          </a:xfrm>
          <a:prstGeom prst="rect">
            <a:avLst/>
          </a:prstGeom>
          <a:noFill/>
          <a:ln/>
        </p:spPr>
        <p:txBody>
          <a:bodyPr wrap="square" lIns="0" tIns="0" rIns="0" bIns="0" rtlCol="0" anchor="ctr"/>
          <a:lstStyle/>
          <a:p>
            <a:pPr marL="0" indent="0">
              <a:buNone/>
            </a:pPr>
            <a:r>
              <a:rPr lang="en-US" sz="2600" b="1" dirty="0">
                <a:solidFill>
                  <a:srgbClr val="1B2A4A"/>
                </a:solidFill>
                <a:latin typeface="Aptos Display" pitchFamily="34" charset="0"/>
                <a:ea typeface="Aptos Display" pitchFamily="34" charset="-122"/>
                <a:cs typeface="Aptos Display" pitchFamily="34" charset="-120"/>
              </a:rPr>
              <a:t>Students Have the Foundation,</a:t>
            </a:r>
            <a:endParaRPr lang="en-US" sz="2600" dirty="0"/>
          </a:p>
          <a:p>
            <a:pPr marL="0" indent="0">
              <a:buNone/>
            </a:pPr>
            <a:r>
              <a:rPr lang="en-US" sz="2600" b="1" dirty="0">
                <a:solidFill>
                  <a:srgbClr val="1B2A4A"/>
                </a:solidFill>
                <a:latin typeface="Aptos Display" pitchFamily="34" charset="0"/>
                <a:ea typeface="Aptos Display" pitchFamily="34" charset="-122"/>
                <a:cs typeface="Aptos Display" pitchFamily="34" charset="-120"/>
              </a:rPr>
              <a:t>The Market Now Demands More</a:t>
            </a:r>
            <a:endParaRPr lang="en-US" sz="2600" dirty="0"/>
          </a:p>
        </p:txBody>
      </p:sp>
      <p:sp>
        <p:nvSpPr>
          <p:cNvPr id="7" name="Shape 5"/>
          <p:cNvSpPr/>
          <p:nvPr/>
        </p:nvSpPr>
        <p:spPr>
          <a:xfrm>
            <a:off x="457200" y="1508760"/>
            <a:ext cx="4114800" cy="3154680"/>
          </a:xfrm>
          <a:prstGeom prst="rect">
            <a:avLst/>
          </a:prstGeom>
          <a:solidFill>
            <a:srgbClr val="E8F0F9"/>
          </a:solidFill>
          <a:ln w="9525">
            <a:solidFill>
              <a:srgbClr val="00519E"/>
            </a:solidFill>
            <a:prstDash val="solid"/>
          </a:ln>
        </p:spPr>
        <p:txBody>
          <a:bodyPr/>
          <a:lstStyle/>
          <a:p>
            <a:endParaRPr lang="en-US"/>
          </a:p>
        </p:txBody>
      </p:sp>
      <p:sp>
        <p:nvSpPr>
          <p:cNvPr id="8" name="Shape 6"/>
          <p:cNvSpPr/>
          <p:nvPr/>
        </p:nvSpPr>
        <p:spPr>
          <a:xfrm>
            <a:off x="457200" y="1508760"/>
            <a:ext cx="4114800" cy="36576"/>
          </a:xfrm>
          <a:prstGeom prst="rect">
            <a:avLst/>
          </a:prstGeom>
          <a:solidFill>
            <a:srgbClr val="00519E"/>
          </a:solidFill>
          <a:ln w="12700">
            <a:solidFill>
              <a:srgbClr val="00519E"/>
            </a:solidFill>
            <a:prstDash val="solid"/>
          </a:ln>
        </p:spPr>
        <p:txBody>
          <a:bodyPr/>
          <a:lstStyle/>
          <a:p>
            <a:endParaRPr lang="en-US"/>
          </a:p>
        </p:txBody>
      </p:sp>
      <p:sp>
        <p:nvSpPr>
          <p:cNvPr id="9" name="Text 7"/>
          <p:cNvSpPr/>
          <p:nvPr/>
        </p:nvSpPr>
        <p:spPr>
          <a:xfrm>
            <a:off x="594360" y="1572768"/>
            <a:ext cx="3840480" cy="256032"/>
          </a:xfrm>
          <a:prstGeom prst="rect">
            <a:avLst/>
          </a:prstGeom>
          <a:noFill/>
          <a:ln/>
        </p:spPr>
        <p:txBody>
          <a:bodyPr wrap="square" lIns="0" tIns="0" rIns="0" bIns="0" rtlCol="0" anchor="ctr"/>
          <a:lstStyle/>
          <a:p>
            <a:pPr marL="0" indent="0">
              <a:buNone/>
            </a:pPr>
            <a:r>
              <a:rPr lang="en-US" sz="1000" b="1" dirty="0">
                <a:solidFill>
                  <a:srgbClr val="00519E"/>
                </a:solidFill>
                <a:latin typeface="Aptos Display" pitchFamily="34" charset="0"/>
                <a:ea typeface="Aptos Display" pitchFamily="34" charset="-122"/>
                <a:cs typeface="Aptos Display" pitchFamily="34" charset="-120"/>
              </a:rPr>
              <a:t>What students already have</a:t>
            </a:r>
            <a:endParaRPr lang="en-US" sz="1000" dirty="0"/>
          </a:p>
        </p:txBody>
      </p:sp>
      <p:sp>
        <p:nvSpPr>
          <p:cNvPr id="10" name="Text 8"/>
          <p:cNvSpPr/>
          <p:nvPr/>
        </p:nvSpPr>
        <p:spPr>
          <a:xfrm>
            <a:off x="594360" y="1901952"/>
            <a:ext cx="3840480" cy="2212848"/>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A degree and a strong academic record</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Internships, projects, and leadership roles</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Real skills and subject-matter knowledge</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Ambition and a willingness to learn</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Access to campus career resources</a:t>
            </a:r>
            <a:endParaRPr lang="en-US" sz="1000" dirty="0"/>
          </a:p>
        </p:txBody>
      </p:sp>
      <p:sp>
        <p:nvSpPr>
          <p:cNvPr id="11" name="Shape 9"/>
          <p:cNvSpPr/>
          <p:nvPr/>
        </p:nvSpPr>
        <p:spPr>
          <a:xfrm>
            <a:off x="822960" y="4462272"/>
            <a:ext cx="3291840" cy="201168"/>
          </a:xfrm>
          <a:prstGeom prst="rect">
            <a:avLst/>
          </a:prstGeom>
          <a:solidFill>
            <a:srgbClr val="00519E">
              <a:alpha val="15000"/>
            </a:srgbClr>
          </a:solidFill>
          <a:ln w="6350">
            <a:solidFill>
              <a:srgbClr val="00519E"/>
            </a:solidFill>
            <a:prstDash val="solid"/>
          </a:ln>
        </p:spPr>
        <p:txBody>
          <a:bodyPr/>
          <a:lstStyle/>
          <a:p>
            <a:endParaRPr lang="en-US"/>
          </a:p>
        </p:txBody>
      </p:sp>
      <p:sp>
        <p:nvSpPr>
          <p:cNvPr id="12" name="Text 10"/>
          <p:cNvSpPr/>
          <p:nvPr/>
        </p:nvSpPr>
        <p:spPr>
          <a:xfrm>
            <a:off x="868680" y="4476641"/>
            <a:ext cx="3291840" cy="201168"/>
          </a:xfrm>
          <a:prstGeom prst="rect">
            <a:avLst/>
          </a:prstGeom>
          <a:noFill/>
          <a:ln/>
        </p:spPr>
        <p:txBody>
          <a:bodyPr wrap="square" lIns="0" tIns="0" rIns="0" bIns="0" rtlCol="0" anchor="ctr"/>
          <a:lstStyle/>
          <a:p>
            <a:pPr marL="0" indent="0" algn="ctr">
              <a:buNone/>
            </a:pPr>
            <a:r>
              <a:rPr lang="en-US" sz="800" b="1" dirty="0">
                <a:solidFill>
                  <a:srgbClr val="00519E"/>
                </a:solidFill>
                <a:latin typeface="Aptos Display" pitchFamily="34" charset="0"/>
                <a:ea typeface="Aptos Display" pitchFamily="34" charset="-122"/>
                <a:cs typeface="Aptos Display" pitchFamily="34" charset="-120"/>
              </a:rPr>
              <a:t>A powerful foundation</a:t>
            </a:r>
            <a:endParaRPr lang="en-US" sz="800" dirty="0"/>
          </a:p>
        </p:txBody>
      </p:sp>
      <p:sp>
        <p:nvSpPr>
          <p:cNvPr id="13" name="Shape 11"/>
          <p:cNvSpPr/>
          <p:nvPr/>
        </p:nvSpPr>
        <p:spPr>
          <a:xfrm>
            <a:off x="4754880" y="1508760"/>
            <a:ext cx="4114800" cy="3154680"/>
          </a:xfrm>
          <a:prstGeom prst="rect">
            <a:avLst/>
          </a:prstGeom>
          <a:solidFill>
            <a:srgbClr val="F4F7FC"/>
          </a:solidFill>
          <a:ln w="9525">
            <a:solidFill>
              <a:srgbClr val="41709C"/>
            </a:solidFill>
            <a:prstDash val="solid"/>
          </a:ln>
        </p:spPr>
        <p:txBody>
          <a:bodyPr/>
          <a:lstStyle/>
          <a:p>
            <a:endParaRPr lang="en-US"/>
          </a:p>
        </p:txBody>
      </p:sp>
      <p:sp>
        <p:nvSpPr>
          <p:cNvPr id="14" name="Shape 12"/>
          <p:cNvSpPr/>
          <p:nvPr/>
        </p:nvSpPr>
        <p:spPr>
          <a:xfrm>
            <a:off x="4754880" y="1508760"/>
            <a:ext cx="4114800" cy="36576"/>
          </a:xfrm>
          <a:prstGeom prst="rect">
            <a:avLst/>
          </a:prstGeom>
          <a:solidFill>
            <a:srgbClr val="41709C"/>
          </a:solidFill>
          <a:ln w="12700">
            <a:solidFill>
              <a:srgbClr val="41709C"/>
            </a:solidFill>
            <a:prstDash val="solid"/>
          </a:ln>
        </p:spPr>
        <p:txBody>
          <a:bodyPr/>
          <a:lstStyle/>
          <a:p>
            <a:endParaRPr lang="en-US"/>
          </a:p>
        </p:txBody>
      </p:sp>
      <p:sp>
        <p:nvSpPr>
          <p:cNvPr id="15" name="Text 13"/>
          <p:cNvSpPr/>
          <p:nvPr/>
        </p:nvSpPr>
        <p:spPr>
          <a:xfrm>
            <a:off x="4892040" y="1572768"/>
            <a:ext cx="3840480" cy="256032"/>
          </a:xfrm>
          <a:prstGeom prst="rect">
            <a:avLst/>
          </a:prstGeom>
          <a:noFill/>
          <a:ln/>
        </p:spPr>
        <p:txBody>
          <a:bodyPr wrap="square" lIns="0" tIns="0" rIns="0" bIns="0" rtlCol="0" anchor="ctr"/>
          <a:lstStyle/>
          <a:p>
            <a:pPr marL="0" indent="0">
              <a:buNone/>
            </a:pPr>
            <a:r>
              <a:rPr lang="en-US" sz="1000" b="1" dirty="0">
                <a:solidFill>
                  <a:srgbClr val="41709C"/>
                </a:solidFill>
                <a:latin typeface="Aptos Display" pitchFamily="34" charset="0"/>
                <a:ea typeface="Aptos Display" pitchFamily="34" charset="-122"/>
                <a:cs typeface="Aptos Display" pitchFamily="34" charset="-120"/>
              </a:rPr>
              <a:t>What the moment now demands</a:t>
            </a:r>
            <a:endParaRPr lang="en-US" sz="1000" dirty="0"/>
          </a:p>
        </p:txBody>
      </p:sp>
      <p:sp>
        <p:nvSpPr>
          <p:cNvPr id="16" name="Text 14"/>
          <p:cNvSpPr/>
          <p:nvPr/>
        </p:nvSpPr>
        <p:spPr>
          <a:xfrm>
            <a:off x="4892040" y="1901952"/>
            <a:ext cx="3840480" cy="2212848"/>
          </a:xfrm>
          <a:prstGeom prst="rect">
            <a:avLst/>
          </a:prstGeom>
          <a:noFill/>
          <a:ln/>
        </p:spPr>
        <p:txBody>
          <a:bodyPr wrap="square" lIns="0" tIns="0" rIns="0" bIns="0" rtlCol="0" anchor="t"/>
          <a:lstStyle/>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Turning experience into answers that prove competence</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A story bank mapped to the competencies employers test</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Live reps in real case and behavioral simulations</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The frameworks the firms that interview the most actually use</a:t>
            </a:r>
            <a:endParaRPr lang="en-US" sz="1000" dirty="0"/>
          </a:p>
          <a:p>
            <a:pPr marL="342900" indent="-342900">
              <a:spcAft>
                <a:spcPts val="400"/>
              </a:spcAft>
              <a:buSzPct val="100000"/>
              <a:buChar char="•"/>
            </a:pPr>
            <a:r>
              <a:rPr lang="en-US" sz="1000" dirty="0">
                <a:solidFill>
                  <a:srgbClr val="333333"/>
                </a:solidFill>
                <a:latin typeface="Aptos" pitchFamily="34" charset="0"/>
                <a:ea typeface="Aptos" pitchFamily="34" charset="-122"/>
                <a:cs typeface="Aptos" pitchFamily="34" charset="-120"/>
              </a:rPr>
              <a:t>Coaching from people who have made real hiring decisions</a:t>
            </a:r>
            <a:endParaRPr lang="en-US" sz="1000" dirty="0"/>
          </a:p>
        </p:txBody>
      </p:sp>
      <p:sp>
        <p:nvSpPr>
          <p:cNvPr id="17" name="Shape 15"/>
          <p:cNvSpPr/>
          <p:nvPr/>
        </p:nvSpPr>
        <p:spPr>
          <a:xfrm>
            <a:off x="5166360" y="4462272"/>
            <a:ext cx="3291840" cy="201168"/>
          </a:xfrm>
          <a:prstGeom prst="rect">
            <a:avLst/>
          </a:prstGeom>
          <a:solidFill>
            <a:srgbClr val="41709C">
              <a:alpha val="15000"/>
            </a:srgbClr>
          </a:solidFill>
          <a:ln w="6350">
            <a:solidFill>
              <a:srgbClr val="41709C"/>
            </a:solidFill>
            <a:prstDash val="solid"/>
          </a:ln>
        </p:spPr>
        <p:txBody>
          <a:bodyPr/>
          <a:lstStyle/>
          <a:p>
            <a:endParaRPr lang="en-US"/>
          </a:p>
        </p:txBody>
      </p:sp>
      <p:sp>
        <p:nvSpPr>
          <p:cNvPr id="18" name="Text 16"/>
          <p:cNvSpPr/>
          <p:nvPr/>
        </p:nvSpPr>
        <p:spPr>
          <a:xfrm>
            <a:off x="5166360" y="4471416"/>
            <a:ext cx="3291840" cy="201168"/>
          </a:xfrm>
          <a:prstGeom prst="rect">
            <a:avLst/>
          </a:prstGeom>
          <a:noFill/>
          <a:ln/>
        </p:spPr>
        <p:txBody>
          <a:bodyPr wrap="square" lIns="0" tIns="0" rIns="0" bIns="0" rtlCol="0" anchor="ctr"/>
          <a:lstStyle/>
          <a:p>
            <a:pPr marL="0" indent="0" algn="ctr">
              <a:buNone/>
            </a:pPr>
            <a:r>
              <a:rPr lang="en-US" sz="800" b="1" dirty="0">
                <a:solidFill>
                  <a:srgbClr val="41709C"/>
                </a:solidFill>
                <a:latin typeface="Aptos Display" pitchFamily="34" charset="0"/>
                <a:ea typeface="Aptos Display" pitchFamily="34" charset="-122"/>
                <a:cs typeface="Aptos Display" pitchFamily="34" charset="-120"/>
              </a:rPr>
              <a:t>Where Think Evolutionary comes in</a:t>
            </a:r>
            <a:endParaRPr lang="en-US" sz="800" dirty="0"/>
          </a:p>
        </p:txBody>
      </p:sp>
      <p:sp>
        <p:nvSpPr>
          <p:cNvPr id="19" name="Shape 17"/>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1" name="Text 19"/>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itchFamily="34" charset="0"/>
                <a:ea typeface="Aptos" pitchFamily="34" charset="-122"/>
                <a:cs typeface="Aptos" pitchFamily="34" charset="-120"/>
              </a:rPr>
              <a:t>SLIDE 4 ·  STUDENT TRACK</a:t>
            </a:r>
            <a:endParaRPr lang="en-US" sz="700" dirty="0"/>
          </a:p>
        </p:txBody>
      </p:sp>
      <p:sp>
        <p:nvSpPr>
          <p:cNvPr id="22" name="Shape 20"/>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3" name="Text 21"/>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24" name="Text 19">
            <a:extLst>
              <a:ext uri="{FF2B5EF4-FFF2-40B4-BE49-F238E27FC236}">
                <a16:creationId xmlns:a16="http://schemas.microsoft.com/office/drawing/2014/main" id="{7AB54F0C-69A3-38A0-A030-8FD5E2FFC893}"/>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25" name="Picture 24">
            <a:extLst>
              <a:ext uri="{FF2B5EF4-FFF2-40B4-BE49-F238E27FC236}">
                <a16:creationId xmlns:a16="http://schemas.microsoft.com/office/drawing/2014/main" id="{EFF8796F-B6B8-5E4D-73D7-1063AC815CD0}"/>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15">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chemeClr val="bg1"/>
                </a:solidFill>
                <a:latin typeface="Aptos" panose="020B0004020202020204" pitchFamily="34" charset="0"/>
                <a:ea typeface="Trebuchet MS" pitchFamily="34" charset="-122"/>
                <a:cs typeface="Trebuchet MS" pitchFamily="34" charset="-120"/>
              </a:rPr>
              <a:t>THE OPPORTUNITY</a:t>
            </a:r>
            <a:endParaRPr lang="en-US" sz="750" dirty="0">
              <a:solidFill>
                <a:schemeClr val="bg1"/>
              </a:solidFill>
              <a:latin typeface="Aptos" panose="020B0004020202020204" pitchFamily="34" charset="0"/>
            </a:endParaRPr>
          </a:p>
        </p:txBody>
      </p:sp>
      <p:sp>
        <p:nvSpPr>
          <p:cNvPr id="6" name="Text 4"/>
          <p:cNvSpPr/>
          <p:nvPr/>
        </p:nvSpPr>
        <p:spPr>
          <a:xfrm>
            <a:off x="457200" y="548640"/>
            <a:ext cx="8229600" cy="914400"/>
          </a:xfrm>
          <a:prstGeom prst="rect">
            <a:avLst/>
          </a:prstGeom>
          <a:noFill/>
          <a:ln/>
        </p:spPr>
        <p:txBody>
          <a:bodyPr wrap="square" lIns="0" tIns="0" rIns="0" bIns="0" rtlCol="0" anchor="ctr"/>
          <a:lstStyle/>
          <a:p>
            <a:pPr marL="0" indent="0">
              <a:buNone/>
            </a:pPr>
            <a:r>
              <a:rPr lang="en-US" sz="3200" b="1" dirty="0">
                <a:solidFill>
                  <a:srgbClr val="FFFFFF"/>
                </a:solidFill>
                <a:latin typeface="Aptos" panose="020B0004020202020204" pitchFamily="34" charset="0"/>
                <a:ea typeface="Trebuchet MS" pitchFamily="34" charset="-122"/>
                <a:cs typeface="Trebuchet MS" pitchFamily="34" charset="-120"/>
              </a:rPr>
              <a:t>Your Students Have</a:t>
            </a:r>
            <a:endParaRPr lang="en-US" sz="3200" dirty="0">
              <a:latin typeface="Aptos" panose="020B0004020202020204" pitchFamily="34" charset="0"/>
            </a:endParaRPr>
          </a:p>
          <a:p>
            <a:pPr marL="0" indent="0">
              <a:buNone/>
            </a:pPr>
            <a:r>
              <a:rPr lang="en-US" sz="3200" b="1" dirty="0">
                <a:solidFill>
                  <a:srgbClr val="FFFFFF"/>
                </a:solidFill>
                <a:latin typeface="Aptos" panose="020B0004020202020204" pitchFamily="34" charset="0"/>
                <a:ea typeface="Trebuchet MS" pitchFamily="34" charset="-122"/>
                <a:cs typeface="Trebuchet MS" pitchFamily="34" charset="-120"/>
              </a:rPr>
              <a:t>Done the Work</a:t>
            </a:r>
            <a:endParaRPr lang="en-US" sz="3200" dirty="0">
              <a:latin typeface="Aptos" panose="020B0004020202020204" pitchFamily="34" charset="0"/>
            </a:endParaRPr>
          </a:p>
        </p:txBody>
      </p:sp>
      <p:sp>
        <p:nvSpPr>
          <p:cNvPr id="7" name="Text 5"/>
          <p:cNvSpPr/>
          <p:nvPr/>
        </p:nvSpPr>
        <p:spPr>
          <a:xfrm>
            <a:off x="457200" y="1508760"/>
            <a:ext cx="8229600" cy="274320"/>
          </a:xfrm>
          <a:prstGeom prst="rect">
            <a:avLst/>
          </a:prstGeom>
          <a:noFill/>
          <a:ln/>
        </p:spPr>
        <p:txBody>
          <a:bodyPr wrap="square" lIns="0" tIns="0" rIns="0" bIns="0" rtlCol="0" anchor="ctr"/>
          <a:lstStyle/>
          <a:p>
            <a:pPr marL="0" indent="0">
              <a:buNone/>
            </a:pPr>
            <a:r>
              <a:rPr lang="en-US" sz="1400" i="1" dirty="0">
                <a:solidFill>
                  <a:srgbClr val="AACCEE"/>
                </a:solidFill>
                <a:latin typeface="Aptos" panose="020B0004020202020204" pitchFamily="34" charset="0"/>
                <a:ea typeface="Trebuchet MS" pitchFamily="34" charset="-122"/>
                <a:cs typeface="Trebuchet MS" pitchFamily="34" charset="-120"/>
              </a:rPr>
              <a:t>We help make sure the market knows it</a:t>
            </a:r>
            <a:endParaRPr lang="en-US" sz="1400" dirty="0">
              <a:latin typeface="Aptos" panose="020B0004020202020204" pitchFamily="34" charset="0"/>
            </a:endParaRPr>
          </a:p>
        </p:txBody>
      </p:sp>
      <p:sp>
        <p:nvSpPr>
          <p:cNvPr id="8" name="Shape 6"/>
          <p:cNvSpPr/>
          <p:nvPr/>
        </p:nvSpPr>
        <p:spPr>
          <a:xfrm>
            <a:off x="457200" y="1920240"/>
            <a:ext cx="1828800" cy="1737360"/>
          </a:xfrm>
          <a:prstGeom prst="rect">
            <a:avLst/>
          </a:prstGeom>
          <a:solidFill>
            <a:srgbClr val="00519E">
              <a:alpha val="70000"/>
            </a:srgbClr>
          </a:solidFill>
          <a:ln w="6350">
            <a:solidFill>
              <a:srgbClr val="88AACC"/>
            </a:solidFill>
            <a:prstDash val="solid"/>
          </a:ln>
        </p:spPr>
        <p:txBody>
          <a:bodyPr/>
          <a:lstStyle/>
          <a:p>
            <a:endParaRPr lang="en-US">
              <a:latin typeface="Aptos" panose="020B0004020202020204" pitchFamily="34" charset="0"/>
            </a:endParaRPr>
          </a:p>
        </p:txBody>
      </p:sp>
      <p:pic>
        <p:nvPicPr>
          <p:cNvPr id="9" name="Image 0" descr="preencoded.png"/>
          <p:cNvPicPr>
            <a:picLocks noChangeAspect="1"/>
          </p:cNvPicPr>
          <p:nvPr/>
        </p:nvPicPr>
        <p:blipFill>
          <a:blip r:embed="rId3"/>
          <a:stretch>
            <a:fillRect/>
          </a:stretch>
        </p:blipFill>
        <p:spPr>
          <a:xfrm>
            <a:off x="1097280" y="2029968"/>
            <a:ext cx="548640" cy="548640"/>
          </a:xfrm>
          <a:prstGeom prst="rect">
            <a:avLst/>
          </a:prstGeom>
        </p:spPr>
      </p:pic>
      <p:sp>
        <p:nvSpPr>
          <p:cNvPr id="10" name="Text 7"/>
          <p:cNvSpPr/>
          <p:nvPr/>
        </p:nvSpPr>
        <p:spPr>
          <a:xfrm>
            <a:off x="457200" y="2651760"/>
            <a:ext cx="1828800" cy="731520"/>
          </a:xfrm>
          <a:prstGeom prst="rect">
            <a:avLst/>
          </a:prstGeom>
          <a:noFill/>
          <a:ln/>
        </p:spPr>
        <p:txBody>
          <a:bodyPr wrap="square" lIns="0" tIns="0" rIns="0" bIns="0" rtlCol="0" anchor="t"/>
          <a:lstStyle/>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They paid for</a:t>
            </a:r>
            <a:endParaRPr lang="en-US" sz="1000" dirty="0">
              <a:latin typeface="Aptos" panose="020B0004020202020204" pitchFamily="34" charset="0"/>
            </a:endParaRPr>
          </a:p>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the credential</a:t>
            </a:r>
            <a:endParaRPr lang="en-US" sz="1000" dirty="0">
              <a:latin typeface="Aptos" panose="020B0004020202020204" pitchFamily="34" charset="0"/>
            </a:endParaRPr>
          </a:p>
        </p:txBody>
      </p:sp>
      <p:sp>
        <p:nvSpPr>
          <p:cNvPr id="11" name="Shape 8"/>
          <p:cNvSpPr/>
          <p:nvPr/>
        </p:nvSpPr>
        <p:spPr>
          <a:xfrm>
            <a:off x="2560320" y="1920240"/>
            <a:ext cx="1828800" cy="1737360"/>
          </a:xfrm>
          <a:prstGeom prst="rect">
            <a:avLst/>
          </a:prstGeom>
          <a:solidFill>
            <a:srgbClr val="00519E">
              <a:alpha val="70000"/>
            </a:srgbClr>
          </a:solidFill>
          <a:ln w="6350">
            <a:solidFill>
              <a:srgbClr val="88AACC"/>
            </a:solidFill>
            <a:prstDash val="solid"/>
          </a:ln>
        </p:spPr>
        <p:txBody>
          <a:bodyPr/>
          <a:lstStyle/>
          <a:p>
            <a:endParaRPr lang="en-US">
              <a:latin typeface="Aptos" panose="020B0004020202020204" pitchFamily="34" charset="0"/>
            </a:endParaRPr>
          </a:p>
        </p:txBody>
      </p:sp>
      <p:pic>
        <p:nvPicPr>
          <p:cNvPr id="12" name="Image 1" descr="preencoded.png"/>
          <p:cNvPicPr>
            <a:picLocks noChangeAspect="1"/>
          </p:cNvPicPr>
          <p:nvPr/>
        </p:nvPicPr>
        <p:blipFill>
          <a:blip r:embed="rId4"/>
          <a:stretch>
            <a:fillRect/>
          </a:stretch>
        </p:blipFill>
        <p:spPr>
          <a:xfrm>
            <a:off x="3200400" y="2029968"/>
            <a:ext cx="548640" cy="548640"/>
          </a:xfrm>
          <a:prstGeom prst="rect">
            <a:avLst/>
          </a:prstGeom>
        </p:spPr>
      </p:pic>
      <p:sp>
        <p:nvSpPr>
          <p:cNvPr id="13" name="Text 9"/>
          <p:cNvSpPr/>
          <p:nvPr/>
        </p:nvSpPr>
        <p:spPr>
          <a:xfrm>
            <a:off x="2560320" y="2651760"/>
            <a:ext cx="1828800" cy="731520"/>
          </a:xfrm>
          <a:prstGeom prst="rect">
            <a:avLst/>
          </a:prstGeom>
          <a:noFill/>
          <a:ln/>
        </p:spPr>
        <p:txBody>
          <a:bodyPr wrap="square" lIns="0" tIns="0" rIns="0" bIns="0" rtlCol="0" anchor="t"/>
          <a:lstStyle/>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The market demands</a:t>
            </a:r>
            <a:endParaRPr lang="en-US" sz="1000" dirty="0">
              <a:latin typeface="Aptos" panose="020B0004020202020204" pitchFamily="34" charset="0"/>
            </a:endParaRPr>
          </a:p>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more than a degree</a:t>
            </a:r>
            <a:endParaRPr lang="en-US" sz="1000" dirty="0">
              <a:latin typeface="Aptos" panose="020B0004020202020204" pitchFamily="34" charset="0"/>
            </a:endParaRPr>
          </a:p>
        </p:txBody>
      </p:sp>
      <p:sp>
        <p:nvSpPr>
          <p:cNvPr id="14" name="Shape 10"/>
          <p:cNvSpPr/>
          <p:nvPr/>
        </p:nvSpPr>
        <p:spPr>
          <a:xfrm>
            <a:off x="4663440" y="1920240"/>
            <a:ext cx="1828800" cy="1737360"/>
          </a:xfrm>
          <a:prstGeom prst="rect">
            <a:avLst/>
          </a:prstGeom>
          <a:solidFill>
            <a:srgbClr val="00519E">
              <a:alpha val="70000"/>
            </a:srgbClr>
          </a:solidFill>
          <a:ln w="6350">
            <a:solidFill>
              <a:srgbClr val="88AACC"/>
            </a:solidFill>
            <a:prstDash val="solid"/>
          </a:ln>
        </p:spPr>
        <p:txBody>
          <a:bodyPr/>
          <a:lstStyle/>
          <a:p>
            <a:endParaRPr lang="en-US">
              <a:latin typeface="Aptos" panose="020B0004020202020204" pitchFamily="34" charset="0"/>
            </a:endParaRPr>
          </a:p>
        </p:txBody>
      </p:sp>
      <p:pic>
        <p:nvPicPr>
          <p:cNvPr id="15" name="Image 2" descr="preencoded.png"/>
          <p:cNvPicPr>
            <a:picLocks noChangeAspect="1"/>
          </p:cNvPicPr>
          <p:nvPr/>
        </p:nvPicPr>
        <p:blipFill>
          <a:blip r:embed="rId5"/>
          <a:stretch>
            <a:fillRect/>
          </a:stretch>
        </p:blipFill>
        <p:spPr>
          <a:xfrm>
            <a:off x="5303520" y="2029968"/>
            <a:ext cx="548640" cy="548640"/>
          </a:xfrm>
          <a:prstGeom prst="rect">
            <a:avLst/>
          </a:prstGeom>
        </p:spPr>
      </p:pic>
      <p:sp>
        <p:nvSpPr>
          <p:cNvPr id="16" name="Text 11"/>
          <p:cNvSpPr/>
          <p:nvPr/>
        </p:nvSpPr>
        <p:spPr>
          <a:xfrm>
            <a:off x="4663440" y="2651760"/>
            <a:ext cx="1828800" cy="731520"/>
          </a:xfrm>
          <a:prstGeom prst="rect">
            <a:avLst/>
          </a:prstGeom>
          <a:noFill/>
          <a:ln/>
        </p:spPr>
        <p:txBody>
          <a:bodyPr wrap="square" lIns="0" tIns="0" rIns="0" bIns="0" rtlCol="0" anchor="t"/>
          <a:lstStyle/>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Interview skill is</a:t>
            </a:r>
            <a:endParaRPr lang="en-US" sz="1000" dirty="0">
              <a:latin typeface="Aptos" panose="020B0004020202020204" pitchFamily="34" charset="0"/>
            </a:endParaRPr>
          </a:p>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the differentiator</a:t>
            </a:r>
            <a:endParaRPr lang="en-US" sz="1000" dirty="0">
              <a:latin typeface="Aptos" panose="020B0004020202020204" pitchFamily="34" charset="0"/>
            </a:endParaRPr>
          </a:p>
        </p:txBody>
      </p:sp>
      <p:sp>
        <p:nvSpPr>
          <p:cNvPr id="17" name="Shape 12"/>
          <p:cNvSpPr/>
          <p:nvPr/>
        </p:nvSpPr>
        <p:spPr>
          <a:xfrm>
            <a:off x="6766560" y="1920240"/>
            <a:ext cx="1828800" cy="1737360"/>
          </a:xfrm>
          <a:prstGeom prst="rect">
            <a:avLst/>
          </a:prstGeom>
          <a:solidFill>
            <a:srgbClr val="00519E">
              <a:alpha val="70000"/>
            </a:srgbClr>
          </a:solidFill>
          <a:ln w="6350">
            <a:solidFill>
              <a:srgbClr val="88AACC"/>
            </a:solidFill>
            <a:prstDash val="solid"/>
          </a:ln>
        </p:spPr>
        <p:txBody>
          <a:bodyPr/>
          <a:lstStyle/>
          <a:p>
            <a:endParaRPr lang="en-US">
              <a:latin typeface="Aptos" panose="020B0004020202020204" pitchFamily="34" charset="0"/>
            </a:endParaRPr>
          </a:p>
        </p:txBody>
      </p:sp>
      <p:pic>
        <p:nvPicPr>
          <p:cNvPr id="18" name="Image 3" descr="preencoded.png"/>
          <p:cNvPicPr>
            <a:picLocks noChangeAspect="1"/>
          </p:cNvPicPr>
          <p:nvPr/>
        </p:nvPicPr>
        <p:blipFill>
          <a:blip r:embed="rId6"/>
          <a:stretch>
            <a:fillRect/>
          </a:stretch>
        </p:blipFill>
        <p:spPr>
          <a:xfrm>
            <a:off x="7406640" y="2029968"/>
            <a:ext cx="548640" cy="548640"/>
          </a:xfrm>
          <a:prstGeom prst="rect">
            <a:avLst/>
          </a:prstGeom>
        </p:spPr>
      </p:pic>
      <p:sp>
        <p:nvSpPr>
          <p:cNvPr id="19" name="Text 13"/>
          <p:cNvSpPr/>
          <p:nvPr/>
        </p:nvSpPr>
        <p:spPr>
          <a:xfrm>
            <a:off x="6766560" y="2651760"/>
            <a:ext cx="1828800" cy="731520"/>
          </a:xfrm>
          <a:prstGeom prst="rect">
            <a:avLst/>
          </a:prstGeom>
          <a:noFill/>
          <a:ln/>
        </p:spPr>
        <p:txBody>
          <a:bodyPr wrap="square" lIns="0" tIns="0" rIns="0" bIns="0" rtlCol="0" anchor="t"/>
          <a:lstStyle/>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Think Evolutionary</a:t>
            </a:r>
            <a:endParaRPr lang="en-US" sz="1000" dirty="0">
              <a:latin typeface="Aptos" panose="020B0004020202020204" pitchFamily="34" charset="0"/>
            </a:endParaRPr>
          </a:p>
          <a:p>
            <a:pPr marL="0" indent="0" algn="ctr">
              <a:buNone/>
            </a:pPr>
            <a:r>
              <a:rPr lang="en-US" sz="1000" b="1" dirty="0">
                <a:solidFill>
                  <a:srgbClr val="FFFFFF"/>
                </a:solidFill>
                <a:latin typeface="Aptos" panose="020B0004020202020204" pitchFamily="34" charset="0"/>
                <a:ea typeface="Trebuchet MS" pitchFamily="34" charset="-122"/>
                <a:cs typeface="Trebuchet MS" pitchFamily="34" charset="-120"/>
              </a:rPr>
              <a:t>bridges the gap</a:t>
            </a:r>
            <a:endParaRPr lang="en-US" sz="1000" dirty="0">
              <a:latin typeface="Aptos" panose="020B0004020202020204" pitchFamily="34" charset="0"/>
            </a:endParaRPr>
          </a:p>
        </p:txBody>
      </p:sp>
      <p:sp>
        <p:nvSpPr>
          <p:cNvPr id="20" name="Shape 14"/>
          <p:cNvSpPr/>
          <p:nvPr/>
        </p:nvSpPr>
        <p:spPr>
          <a:xfrm>
            <a:off x="457200" y="3794760"/>
            <a:ext cx="8229600" cy="822960"/>
          </a:xfrm>
          <a:prstGeom prst="rect">
            <a:avLst/>
          </a:prstGeom>
          <a:solidFill>
            <a:srgbClr val="00519E">
              <a:alpha val="40000"/>
            </a:srgbClr>
          </a:solidFill>
          <a:ln w="6350">
            <a:solidFill>
              <a:srgbClr val="88AACC"/>
            </a:solidFill>
            <a:prstDash val="solid"/>
          </a:ln>
        </p:spPr>
        <p:txBody>
          <a:bodyPr/>
          <a:lstStyle/>
          <a:p>
            <a:endParaRPr lang="en-US">
              <a:latin typeface="Aptos" panose="020B0004020202020204" pitchFamily="34" charset="0"/>
            </a:endParaRPr>
          </a:p>
        </p:txBody>
      </p:sp>
      <p:sp>
        <p:nvSpPr>
          <p:cNvPr id="21" name="Text 15"/>
          <p:cNvSpPr/>
          <p:nvPr/>
        </p:nvSpPr>
        <p:spPr>
          <a:xfrm>
            <a:off x="594360" y="3858768"/>
            <a:ext cx="7955280" cy="694944"/>
          </a:xfrm>
          <a:prstGeom prst="rect">
            <a:avLst/>
          </a:prstGeom>
          <a:noFill/>
          <a:ln/>
        </p:spPr>
        <p:txBody>
          <a:bodyPr wrap="square" lIns="0" tIns="0" rIns="0" bIns="0" rtlCol="0" anchor="ctr"/>
          <a:lstStyle/>
          <a:p>
            <a:pPr marL="0" indent="0">
              <a:buNone/>
            </a:pPr>
            <a:r>
              <a:rPr lang="en-US" sz="1050" dirty="0">
                <a:solidFill>
                  <a:srgbClr val="DDEEFF"/>
                </a:solidFill>
                <a:latin typeface="Aptos" panose="020B0004020202020204" pitchFamily="34" charset="0"/>
                <a:ea typeface="Trebuchet MS" pitchFamily="34" charset="-122"/>
                <a:cs typeface="Trebuchet MS" pitchFamily="34" charset="-120"/>
              </a:rPr>
              <a:t>Think Evolutionary gives universities a structured, outcomes-driven program that closes the career readiness gap every institution is responsible for closing. It is not a vendor service. It is a strategic partnership that reflects a commitment to student outcomes — not just student enrollment.</a:t>
            </a:r>
            <a:endParaRPr lang="en-US" sz="1050" dirty="0">
              <a:latin typeface="Aptos" panose="020B0004020202020204" pitchFamily="34" charset="0"/>
            </a:endParaRPr>
          </a:p>
        </p:txBody>
      </p:sp>
      <p:sp>
        <p:nvSpPr>
          <p:cNvPr id="22" name="Shape 16"/>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4" name="Text 18"/>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Trebuchet MS" pitchFamily="34" charset="0"/>
                <a:ea typeface="Trebuchet MS" pitchFamily="34" charset="-122"/>
                <a:cs typeface="Trebuchet MS" pitchFamily="34" charset="-120"/>
              </a:rPr>
              <a:t>SLIDE 5 ·  STUDENT TRACK</a:t>
            </a:r>
            <a:endParaRPr lang="en-US" sz="700" dirty="0"/>
          </a:p>
        </p:txBody>
      </p:sp>
      <p:sp>
        <p:nvSpPr>
          <p:cNvPr id="25" name="Shape 19"/>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6" name="Text 20"/>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27" name="Text 19">
            <a:extLst>
              <a:ext uri="{FF2B5EF4-FFF2-40B4-BE49-F238E27FC236}">
                <a16:creationId xmlns:a16="http://schemas.microsoft.com/office/drawing/2014/main" id="{2B7A77DE-45DE-42CD-29B6-635867ED58C3}"/>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Trebuchet MS" pitchFamily="34" charset="0"/>
                <a:ea typeface="Trebuchet MS" pitchFamily="34" charset="-122"/>
                <a:cs typeface="Trebuchet MS" pitchFamily="34" charset="-120"/>
              </a:rPr>
              <a:t>THE INTERVIEW PLAYBOOK</a:t>
            </a:r>
            <a:endParaRPr lang="en-US" sz="700" dirty="0"/>
          </a:p>
        </p:txBody>
      </p:sp>
      <p:pic>
        <p:nvPicPr>
          <p:cNvPr id="28" name="Picture 27">
            <a:extLst>
              <a:ext uri="{FF2B5EF4-FFF2-40B4-BE49-F238E27FC236}">
                <a16:creationId xmlns:a16="http://schemas.microsoft.com/office/drawing/2014/main" id="{65445A0D-DEED-C8E0-6A55-6733A7754B5C}"/>
              </a:ext>
            </a:extLst>
          </p:cNvPr>
          <p:cNvPicPr>
            <a:picLocks noChangeAspect="1"/>
          </p:cNvPicPr>
          <p:nvPr/>
        </p:nvPicPr>
        <p:blipFill>
          <a:blip r:embed="rId7"/>
          <a:stretch>
            <a:fillRect/>
          </a:stretch>
        </p:blipFill>
        <p:spPr>
          <a:xfrm>
            <a:off x="457200" y="4911240"/>
            <a:ext cx="1433668" cy="213059"/>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panose="020B0004020202020204" pitchFamily="34" charset="0"/>
                <a:ea typeface="Trebuchet MS" pitchFamily="34" charset="-122"/>
                <a:cs typeface="Trebuchet MS" pitchFamily="34" charset="-120"/>
              </a:rPr>
              <a:t>THE PROGRAM</a:t>
            </a:r>
            <a:endParaRPr lang="en-US" sz="750" dirty="0">
              <a:latin typeface="Aptos" panose="020B0004020202020204" pitchFamily="34" charset="0"/>
            </a:endParaRPr>
          </a:p>
        </p:txBody>
      </p:sp>
      <p:sp>
        <p:nvSpPr>
          <p:cNvPr id="4" name="Text 2"/>
          <p:cNvSpPr/>
          <p:nvPr/>
        </p:nvSpPr>
        <p:spPr>
          <a:xfrm>
            <a:off x="457200" y="502920"/>
            <a:ext cx="8229600" cy="475488"/>
          </a:xfrm>
          <a:prstGeom prst="rect">
            <a:avLst/>
          </a:prstGeom>
          <a:noFill/>
          <a:ln/>
        </p:spPr>
        <p:txBody>
          <a:bodyPr wrap="square" lIns="0" tIns="0" rIns="0" bIns="0" rtlCol="0" anchor="ctr"/>
          <a:lstStyle/>
          <a:p>
            <a:pPr marL="0" indent="0">
              <a:buNone/>
            </a:pPr>
            <a:r>
              <a:rPr lang="en-US" sz="2700" b="1" dirty="0">
                <a:solidFill>
                  <a:srgbClr val="1B2A4A"/>
                </a:solidFill>
                <a:latin typeface="Aptos" panose="020B0004020202020204" pitchFamily="34" charset="0"/>
                <a:ea typeface="Trebuchet MS" pitchFamily="34" charset="-122"/>
                <a:cs typeface="Trebuchet MS" pitchFamily="34" charset="-120"/>
              </a:rPr>
              <a:t>Three Modules - One Complete Program</a:t>
            </a:r>
            <a:endParaRPr lang="en-US" sz="2700" dirty="0">
              <a:latin typeface="Aptos" panose="020B0004020202020204" pitchFamily="34" charset="0"/>
            </a:endParaRPr>
          </a:p>
        </p:txBody>
      </p:sp>
      <p:sp>
        <p:nvSpPr>
          <p:cNvPr id="5" name="Text 3"/>
          <p:cNvSpPr/>
          <p:nvPr/>
        </p:nvSpPr>
        <p:spPr>
          <a:xfrm>
            <a:off x="457200" y="1024128"/>
            <a:ext cx="8229600" cy="237744"/>
          </a:xfrm>
          <a:prstGeom prst="rect">
            <a:avLst/>
          </a:prstGeom>
          <a:noFill/>
          <a:ln/>
        </p:spPr>
        <p:txBody>
          <a:bodyPr wrap="square" lIns="0" tIns="0" rIns="0" bIns="0" rtlCol="0" anchor="ctr"/>
          <a:lstStyle/>
          <a:p>
            <a:pPr marL="0" indent="0">
              <a:buNone/>
            </a:pPr>
            <a:r>
              <a:rPr lang="en-US" sz="1200" dirty="0">
                <a:solidFill>
                  <a:srgbClr val="666666"/>
                </a:solidFill>
                <a:latin typeface="Aptos" panose="020B0004020202020204" pitchFamily="34" charset="0"/>
                <a:ea typeface="Trebuchet MS" pitchFamily="34" charset="-122"/>
                <a:cs typeface="Trebuchet MS" pitchFamily="34" charset="-120"/>
              </a:rPr>
              <a:t>Available individually or as a full sequence, In-person, virtual, or hybrid</a:t>
            </a:r>
            <a:endParaRPr lang="en-US" sz="1200" dirty="0">
              <a:latin typeface="Aptos" panose="020B0004020202020204" pitchFamily="34" charset="0"/>
            </a:endParaRPr>
          </a:p>
        </p:txBody>
      </p:sp>
      <p:sp>
        <p:nvSpPr>
          <p:cNvPr id="6" name="Shape 4"/>
          <p:cNvSpPr/>
          <p:nvPr/>
        </p:nvSpPr>
        <p:spPr>
          <a:xfrm>
            <a:off x="457200" y="1389888"/>
            <a:ext cx="2633472" cy="3310128"/>
          </a:xfrm>
          <a:prstGeom prst="rect">
            <a:avLst/>
          </a:prstGeom>
          <a:solidFill>
            <a:srgbClr val="FFFFFF"/>
          </a:solidFill>
          <a:ln w="6350">
            <a:solidFill>
              <a:srgbClr val="D9D9D9"/>
            </a:solidFill>
            <a:prstDash val="solid"/>
          </a:ln>
        </p:spPr>
        <p:txBody>
          <a:bodyPr/>
          <a:lstStyle/>
          <a:p>
            <a:endParaRPr lang="en-US" dirty="0">
              <a:latin typeface="Aptos" panose="020B0004020202020204" pitchFamily="34" charset="0"/>
            </a:endParaRPr>
          </a:p>
        </p:txBody>
      </p:sp>
      <p:sp>
        <p:nvSpPr>
          <p:cNvPr id="7" name="Shape 5"/>
          <p:cNvSpPr/>
          <p:nvPr/>
        </p:nvSpPr>
        <p:spPr>
          <a:xfrm>
            <a:off x="457200" y="1389888"/>
            <a:ext cx="54864" cy="3310128"/>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8" name="Text 6"/>
          <p:cNvSpPr/>
          <p:nvPr/>
        </p:nvSpPr>
        <p:spPr>
          <a:xfrm>
            <a:off x="548640" y="1435608"/>
            <a:ext cx="457200" cy="384048"/>
          </a:xfrm>
          <a:prstGeom prst="rect">
            <a:avLst/>
          </a:prstGeom>
          <a:noFill/>
          <a:ln/>
        </p:spPr>
        <p:txBody>
          <a:bodyPr wrap="square" lIns="0" tIns="0" rIns="0" bIns="0" rtlCol="0" anchor="ctr"/>
          <a:lstStyle/>
          <a:p>
            <a:pPr marL="0" indent="0">
              <a:buNone/>
            </a:pPr>
            <a:r>
              <a:rPr lang="en-US" sz="2400" b="1" dirty="0">
                <a:solidFill>
                  <a:srgbClr val="DDDDDD"/>
                </a:solidFill>
                <a:latin typeface="Aptos" panose="020B0004020202020204" pitchFamily="34" charset="0"/>
                <a:ea typeface="Trebuchet MS" pitchFamily="34" charset="-122"/>
                <a:cs typeface="Trebuchet MS" pitchFamily="34" charset="-120"/>
              </a:rPr>
              <a:t>01</a:t>
            </a:r>
            <a:endParaRPr lang="en-US" sz="2400" dirty="0">
              <a:latin typeface="Aptos" panose="020B0004020202020204" pitchFamily="34" charset="0"/>
            </a:endParaRPr>
          </a:p>
        </p:txBody>
      </p:sp>
      <p:sp>
        <p:nvSpPr>
          <p:cNvPr id="9" name="Text 7"/>
          <p:cNvSpPr/>
          <p:nvPr/>
        </p:nvSpPr>
        <p:spPr>
          <a:xfrm>
            <a:off x="548640" y="1847088"/>
            <a:ext cx="2450592" cy="201168"/>
          </a:xfrm>
          <a:prstGeom prst="rect">
            <a:avLst/>
          </a:prstGeom>
          <a:noFill/>
          <a:ln/>
        </p:spPr>
        <p:txBody>
          <a:bodyPr wrap="square" lIns="0" tIns="0" rIns="0" bIns="0" rtlCol="0" anchor="ctr"/>
          <a:lstStyle/>
          <a:p>
            <a:pPr marL="0" indent="0">
              <a:buNone/>
            </a:pPr>
            <a:r>
              <a:rPr lang="en-US" sz="900" b="1" kern="0" spc="50" dirty="0">
                <a:solidFill>
                  <a:srgbClr val="00519E"/>
                </a:solidFill>
                <a:latin typeface="Aptos" panose="020B0004020202020204" pitchFamily="34" charset="0"/>
                <a:ea typeface="Trebuchet MS" pitchFamily="34" charset="-122"/>
                <a:cs typeface="Trebuchet MS" pitchFamily="34" charset="-120"/>
              </a:rPr>
              <a:t>THE PITCH</a:t>
            </a:r>
            <a:endParaRPr lang="en-US" sz="900" dirty="0">
              <a:latin typeface="Aptos" panose="020B0004020202020204" pitchFamily="34" charset="0"/>
            </a:endParaRPr>
          </a:p>
        </p:txBody>
      </p:sp>
      <p:sp>
        <p:nvSpPr>
          <p:cNvPr id="10" name="Text 8"/>
          <p:cNvSpPr/>
          <p:nvPr/>
        </p:nvSpPr>
        <p:spPr>
          <a:xfrm>
            <a:off x="548640" y="2048256"/>
            <a:ext cx="2450592" cy="146304"/>
          </a:xfrm>
          <a:prstGeom prst="rect">
            <a:avLst/>
          </a:prstGeom>
          <a:noFill/>
          <a:ln/>
        </p:spPr>
        <p:txBody>
          <a:bodyPr wrap="square" lIns="0" tIns="0" rIns="0" bIns="0" rtlCol="0" anchor="ctr"/>
          <a:lstStyle/>
          <a:p>
            <a:pPr marL="0" indent="0">
              <a:buNone/>
            </a:pPr>
            <a:r>
              <a:rPr lang="en-US" sz="750" dirty="0">
                <a:solidFill>
                  <a:srgbClr val="666666"/>
                </a:solidFill>
                <a:latin typeface="Aptos" panose="020B0004020202020204" pitchFamily="34" charset="0"/>
                <a:ea typeface="Trebuchet MS" pitchFamily="34" charset="-122"/>
                <a:cs typeface="Trebuchet MS" pitchFamily="34" charset="-120"/>
              </a:rPr>
              <a:t>1.5 – 2 hours · TE PREP Framework</a:t>
            </a:r>
            <a:endParaRPr lang="en-US" sz="750" dirty="0">
              <a:latin typeface="Aptos" panose="020B0004020202020204" pitchFamily="34" charset="0"/>
            </a:endParaRPr>
          </a:p>
        </p:txBody>
      </p:sp>
      <p:sp>
        <p:nvSpPr>
          <p:cNvPr id="11" name="Text 9"/>
          <p:cNvSpPr/>
          <p:nvPr/>
        </p:nvSpPr>
        <p:spPr>
          <a:xfrm>
            <a:off x="548640" y="2212848"/>
            <a:ext cx="2450592" cy="2194560"/>
          </a:xfrm>
          <a:prstGeom prst="rect">
            <a:avLst/>
          </a:prstGeom>
          <a:noFill/>
          <a:ln/>
        </p:spPr>
        <p:txBody>
          <a:bodyPr wrap="square" lIns="0" tIns="0" rIns="0" bIns="0" rtlCol="0" anchor="t"/>
          <a:lstStyle/>
          <a:p>
            <a:pPr marL="0" indent="0">
              <a:buNone/>
            </a:pPr>
            <a:r>
              <a:rPr lang="en-US" sz="900" dirty="0">
                <a:solidFill>
                  <a:srgbClr val="333333"/>
                </a:solidFill>
                <a:latin typeface="Aptos" panose="020B0004020202020204" pitchFamily="34" charset="0"/>
                <a:ea typeface="Trebuchet MS" pitchFamily="34" charset="-122"/>
                <a:cs typeface="Trebuchet MS" pitchFamily="34" charset="-120"/>
              </a:rPr>
              <a:t>Your story is already written. This module teaches you how to tell it — from a 60-second pitch that opens doors to mastering LinkedIn, networking, and recruiter strategy before the job search starts.</a:t>
            </a:r>
            <a:endParaRPr lang="en-US" sz="900" dirty="0">
              <a:latin typeface="Aptos" panose="020B0004020202020204" pitchFamily="34" charset="0"/>
            </a:endParaRPr>
          </a:p>
        </p:txBody>
      </p:sp>
      <p:sp>
        <p:nvSpPr>
          <p:cNvPr id="12" name="Text 10"/>
          <p:cNvSpPr/>
          <p:nvPr/>
        </p:nvSpPr>
        <p:spPr>
          <a:xfrm>
            <a:off x="548640" y="4279392"/>
            <a:ext cx="2450592" cy="384048"/>
          </a:xfrm>
          <a:prstGeom prst="rect">
            <a:avLst/>
          </a:prstGeom>
          <a:noFill/>
          <a:ln/>
        </p:spPr>
        <p:txBody>
          <a:bodyPr wrap="square" lIns="0" tIns="0" rIns="0" bIns="0" rtlCol="0" anchor="t"/>
          <a:lstStyle/>
          <a:p>
            <a:pPr marL="0" indent="0">
              <a:buNone/>
            </a:pPr>
            <a:r>
              <a:rPr lang="en-US" sz="750" i="1" dirty="0">
                <a:solidFill>
                  <a:srgbClr val="41709C"/>
                </a:solidFill>
                <a:latin typeface="Aptos" panose="020B0004020202020204" pitchFamily="34" charset="0"/>
                <a:ea typeface="Trebuchet MS" pitchFamily="34" charset="-122"/>
                <a:cs typeface="Trebuchet MS" pitchFamily="34" charset="-120"/>
              </a:rPr>
              <a:t>Outcome: A personal pitch, networking strategy, and recruiter approach ready to deploy immediately.</a:t>
            </a:r>
            <a:endParaRPr lang="en-US" sz="750" dirty="0">
              <a:latin typeface="Aptos" panose="020B0004020202020204" pitchFamily="34" charset="0"/>
            </a:endParaRPr>
          </a:p>
        </p:txBody>
      </p:sp>
      <p:sp>
        <p:nvSpPr>
          <p:cNvPr id="13" name="Shape 11"/>
          <p:cNvSpPr/>
          <p:nvPr/>
        </p:nvSpPr>
        <p:spPr>
          <a:xfrm>
            <a:off x="3255264" y="1389888"/>
            <a:ext cx="2633472" cy="3310128"/>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14" name="Shape 12"/>
          <p:cNvSpPr/>
          <p:nvPr/>
        </p:nvSpPr>
        <p:spPr>
          <a:xfrm>
            <a:off x="3255264" y="1389888"/>
            <a:ext cx="54864" cy="3310128"/>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15" name="Text 13"/>
          <p:cNvSpPr/>
          <p:nvPr/>
        </p:nvSpPr>
        <p:spPr>
          <a:xfrm>
            <a:off x="3346704" y="1435608"/>
            <a:ext cx="457200" cy="384048"/>
          </a:xfrm>
          <a:prstGeom prst="rect">
            <a:avLst/>
          </a:prstGeom>
          <a:noFill/>
          <a:ln/>
        </p:spPr>
        <p:txBody>
          <a:bodyPr wrap="square" lIns="0" tIns="0" rIns="0" bIns="0" rtlCol="0" anchor="ctr"/>
          <a:lstStyle/>
          <a:p>
            <a:pPr marL="0" indent="0">
              <a:buNone/>
            </a:pPr>
            <a:r>
              <a:rPr lang="en-US" sz="2400" b="1" dirty="0">
                <a:solidFill>
                  <a:srgbClr val="DDDDDD"/>
                </a:solidFill>
                <a:latin typeface="Aptos" panose="020B0004020202020204" pitchFamily="34" charset="0"/>
                <a:ea typeface="Trebuchet MS" pitchFamily="34" charset="-122"/>
                <a:cs typeface="Trebuchet MS" pitchFamily="34" charset="-120"/>
              </a:rPr>
              <a:t>02</a:t>
            </a:r>
            <a:endParaRPr lang="en-US" sz="2400" dirty="0">
              <a:latin typeface="Aptos" panose="020B0004020202020204" pitchFamily="34" charset="0"/>
            </a:endParaRPr>
          </a:p>
        </p:txBody>
      </p:sp>
      <p:sp>
        <p:nvSpPr>
          <p:cNvPr id="16" name="Text 14"/>
          <p:cNvSpPr/>
          <p:nvPr/>
        </p:nvSpPr>
        <p:spPr>
          <a:xfrm>
            <a:off x="3346704" y="1847088"/>
            <a:ext cx="2450592" cy="201168"/>
          </a:xfrm>
          <a:prstGeom prst="rect">
            <a:avLst/>
          </a:prstGeom>
          <a:noFill/>
          <a:ln/>
        </p:spPr>
        <p:txBody>
          <a:bodyPr wrap="square" lIns="0" tIns="0" rIns="0" bIns="0" rtlCol="0" anchor="ctr"/>
          <a:lstStyle/>
          <a:p>
            <a:pPr marL="0" indent="0">
              <a:buNone/>
            </a:pPr>
            <a:r>
              <a:rPr lang="en-US" sz="900" b="1" kern="0" spc="50" dirty="0">
                <a:solidFill>
                  <a:srgbClr val="00519E"/>
                </a:solidFill>
                <a:latin typeface="Aptos" panose="020B0004020202020204" pitchFamily="34" charset="0"/>
                <a:ea typeface="Trebuchet MS" pitchFamily="34" charset="-122"/>
                <a:cs typeface="Trebuchet MS" pitchFamily="34" charset="-120"/>
              </a:rPr>
              <a:t>THE INTERVIEW</a:t>
            </a:r>
            <a:endParaRPr lang="en-US" sz="900" dirty="0">
              <a:latin typeface="Aptos" panose="020B0004020202020204" pitchFamily="34" charset="0"/>
            </a:endParaRPr>
          </a:p>
        </p:txBody>
      </p:sp>
      <p:sp>
        <p:nvSpPr>
          <p:cNvPr id="17" name="Text 15"/>
          <p:cNvSpPr/>
          <p:nvPr/>
        </p:nvSpPr>
        <p:spPr>
          <a:xfrm>
            <a:off x="3346704" y="2048256"/>
            <a:ext cx="2450592" cy="146304"/>
          </a:xfrm>
          <a:prstGeom prst="rect">
            <a:avLst/>
          </a:prstGeom>
          <a:noFill/>
          <a:ln/>
        </p:spPr>
        <p:txBody>
          <a:bodyPr wrap="square" lIns="0" tIns="0" rIns="0" bIns="0" rtlCol="0" anchor="ctr"/>
          <a:lstStyle/>
          <a:p>
            <a:pPr marL="0" indent="0">
              <a:buNone/>
            </a:pPr>
            <a:r>
              <a:rPr lang="en-US" sz="750" dirty="0">
                <a:solidFill>
                  <a:srgbClr val="666666"/>
                </a:solidFill>
                <a:latin typeface="Aptos" panose="020B0004020202020204" pitchFamily="34" charset="0"/>
                <a:ea typeface="Trebuchet MS" pitchFamily="34" charset="-122"/>
                <a:cs typeface="Trebuchet MS" pitchFamily="34" charset="-120"/>
              </a:rPr>
              <a:t>1.5 – 2 hours · STAR Framework</a:t>
            </a:r>
            <a:endParaRPr lang="en-US" sz="750" dirty="0">
              <a:latin typeface="Aptos" panose="020B0004020202020204" pitchFamily="34" charset="0"/>
            </a:endParaRPr>
          </a:p>
        </p:txBody>
      </p:sp>
      <p:sp>
        <p:nvSpPr>
          <p:cNvPr id="18" name="Text 16"/>
          <p:cNvSpPr/>
          <p:nvPr/>
        </p:nvSpPr>
        <p:spPr>
          <a:xfrm>
            <a:off x="3346704" y="2212848"/>
            <a:ext cx="2450592" cy="2194560"/>
          </a:xfrm>
          <a:prstGeom prst="rect">
            <a:avLst/>
          </a:prstGeom>
          <a:noFill/>
          <a:ln/>
        </p:spPr>
        <p:txBody>
          <a:bodyPr wrap="square" lIns="0" tIns="0" rIns="0" bIns="0" rtlCol="0" anchor="t"/>
          <a:lstStyle/>
          <a:p>
            <a:pPr marL="0" indent="0">
              <a:buNone/>
            </a:pPr>
            <a:r>
              <a:rPr lang="en-US" sz="900" dirty="0">
                <a:solidFill>
                  <a:srgbClr val="333333"/>
                </a:solidFill>
                <a:latin typeface="Aptos" panose="020B0004020202020204" pitchFamily="34" charset="0"/>
                <a:ea typeface="Trebuchet MS" pitchFamily="34" charset="-122"/>
                <a:cs typeface="Trebuchet MS" pitchFamily="34" charset="-120"/>
              </a:rPr>
              <a:t>You got the interview. Now win it. Live coaching, story banking, and real-time feedback teach athletes to translate four years of performance, leadership, and adversity into the language employers are scoring.</a:t>
            </a:r>
            <a:endParaRPr lang="en-US" sz="900" dirty="0">
              <a:latin typeface="Aptos" panose="020B0004020202020204" pitchFamily="34" charset="0"/>
            </a:endParaRPr>
          </a:p>
        </p:txBody>
      </p:sp>
      <p:sp>
        <p:nvSpPr>
          <p:cNvPr id="19" name="Text 17"/>
          <p:cNvSpPr/>
          <p:nvPr/>
        </p:nvSpPr>
        <p:spPr>
          <a:xfrm>
            <a:off x="3346704" y="4279392"/>
            <a:ext cx="2450592" cy="384048"/>
          </a:xfrm>
          <a:prstGeom prst="rect">
            <a:avLst/>
          </a:prstGeom>
          <a:noFill/>
          <a:ln/>
        </p:spPr>
        <p:txBody>
          <a:bodyPr wrap="square" lIns="0" tIns="0" rIns="0" bIns="0" rtlCol="0" anchor="t"/>
          <a:lstStyle/>
          <a:p>
            <a:pPr marL="0" indent="0">
              <a:buNone/>
            </a:pPr>
            <a:r>
              <a:rPr lang="en-US" sz="750" i="1" dirty="0">
                <a:solidFill>
                  <a:srgbClr val="41709C"/>
                </a:solidFill>
                <a:latin typeface="Aptos" panose="020B0004020202020204" pitchFamily="34" charset="0"/>
                <a:ea typeface="Trebuchet MS" pitchFamily="34" charset="-122"/>
                <a:cs typeface="Trebuchet MS" pitchFamily="34" charset="-120"/>
              </a:rPr>
              <a:t>Outcome: A story bank of 6–8 examples mapped to the competencies employers test most.</a:t>
            </a:r>
            <a:endParaRPr lang="en-US" sz="750" dirty="0">
              <a:latin typeface="Aptos" panose="020B0004020202020204" pitchFamily="34" charset="0"/>
            </a:endParaRPr>
          </a:p>
        </p:txBody>
      </p:sp>
      <p:sp>
        <p:nvSpPr>
          <p:cNvPr id="20" name="Shape 18"/>
          <p:cNvSpPr/>
          <p:nvPr/>
        </p:nvSpPr>
        <p:spPr>
          <a:xfrm>
            <a:off x="6053328" y="1389888"/>
            <a:ext cx="2633472" cy="3310128"/>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21" name="Shape 19"/>
          <p:cNvSpPr/>
          <p:nvPr/>
        </p:nvSpPr>
        <p:spPr>
          <a:xfrm>
            <a:off x="6053328" y="1389888"/>
            <a:ext cx="54864" cy="3310128"/>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22" name="Text 20"/>
          <p:cNvSpPr/>
          <p:nvPr/>
        </p:nvSpPr>
        <p:spPr>
          <a:xfrm>
            <a:off x="6144768" y="1435608"/>
            <a:ext cx="457200" cy="384048"/>
          </a:xfrm>
          <a:prstGeom prst="rect">
            <a:avLst/>
          </a:prstGeom>
          <a:noFill/>
          <a:ln/>
        </p:spPr>
        <p:txBody>
          <a:bodyPr wrap="square" lIns="0" tIns="0" rIns="0" bIns="0" rtlCol="0" anchor="ctr"/>
          <a:lstStyle/>
          <a:p>
            <a:pPr marL="0" indent="0">
              <a:buNone/>
            </a:pPr>
            <a:r>
              <a:rPr lang="en-US" sz="2400" b="1" dirty="0">
                <a:solidFill>
                  <a:srgbClr val="DDDDDD"/>
                </a:solidFill>
                <a:latin typeface="Aptos" panose="020B0004020202020204" pitchFamily="34" charset="0"/>
                <a:ea typeface="Trebuchet MS" pitchFamily="34" charset="-122"/>
                <a:cs typeface="Trebuchet MS" pitchFamily="34" charset="-120"/>
              </a:rPr>
              <a:t>03</a:t>
            </a:r>
            <a:endParaRPr lang="en-US" sz="2400" dirty="0">
              <a:latin typeface="Aptos" panose="020B0004020202020204" pitchFamily="34" charset="0"/>
            </a:endParaRPr>
          </a:p>
        </p:txBody>
      </p:sp>
      <p:sp>
        <p:nvSpPr>
          <p:cNvPr id="23" name="Text 21"/>
          <p:cNvSpPr/>
          <p:nvPr/>
        </p:nvSpPr>
        <p:spPr>
          <a:xfrm>
            <a:off x="6144768" y="1847088"/>
            <a:ext cx="2450592" cy="201168"/>
          </a:xfrm>
          <a:prstGeom prst="rect">
            <a:avLst/>
          </a:prstGeom>
          <a:noFill/>
          <a:ln/>
        </p:spPr>
        <p:txBody>
          <a:bodyPr wrap="square" lIns="0" tIns="0" rIns="0" bIns="0" rtlCol="0" anchor="ctr"/>
          <a:lstStyle/>
          <a:p>
            <a:pPr marL="0" indent="0">
              <a:buNone/>
            </a:pPr>
            <a:r>
              <a:rPr lang="en-US" sz="900" b="1" kern="0" spc="50" dirty="0">
                <a:solidFill>
                  <a:srgbClr val="00519E"/>
                </a:solidFill>
                <a:latin typeface="Aptos" panose="020B0004020202020204" pitchFamily="34" charset="0"/>
                <a:ea typeface="Trebuchet MS" pitchFamily="34" charset="-122"/>
                <a:cs typeface="Trebuchet MS" pitchFamily="34" charset="-120"/>
              </a:rPr>
              <a:t>THE CASE</a:t>
            </a:r>
            <a:endParaRPr lang="en-US" sz="900" dirty="0">
              <a:latin typeface="Aptos" panose="020B0004020202020204" pitchFamily="34" charset="0"/>
            </a:endParaRPr>
          </a:p>
        </p:txBody>
      </p:sp>
      <p:sp>
        <p:nvSpPr>
          <p:cNvPr id="24" name="Text 22"/>
          <p:cNvSpPr/>
          <p:nvPr/>
        </p:nvSpPr>
        <p:spPr>
          <a:xfrm>
            <a:off x="6144768" y="2048256"/>
            <a:ext cx="2450592" cy="146304"/>
          </a:xfrm>
          <a:prstGeom prst="rect">
            <a:avLst/>
          </a:prstGeom>
          <a:noFill/>
          <a:ln/>
        </p:spPr>
        <p:txBody>
          <a:bodyPr wrap="square" lIns="0" tIns="0" rIns="0" bIns="0" rtlCol="0" anchor="ctr"/>
          <a:lstStyle/>
          <a:p>
            <a:pPr marL="0" indent="0">
              <a:buNone/>
            </a:pPr>
            <a:r>
              <a:rPr lang="en-US" sz="750" dirty="0">
                <a:solidFill>
                  <a:srgbClr val="666666"/>
                </a:solidFill>
                <a:latin typeface="Aptos" panose="020B0004020202020204" pitchFamily="34" charset="0"/>
                <a:ea typeface="Trebuchet MS" pitchFamily="34" charset="-122"/>
                <a:cs typeface="Trebuchet MS" pitchFamily="34" charset="-120"/>
              </a:rPr>
              <a:t>4 hours · 5-Step Case Framework</a:t>
            </a:r>
            <a:endParaRPr lang="en-US" sz="750" dirty="0">
              <a:latin typeface="Aptos" panose="020B0004020202020204" pitchFamily="34" charset="0"/>
            </a:endParaRPr>
          </a:p>
        </p:txBody>
      </p:sp>
      <p:sp>
        <p:nvSpPr>
          <p:cNvPr id="25" name="Text 23"/>
          <p:cNvSpPr/>
          <p:nvPr/>
        </p:nvSpPr>
        <p:spPr>
          <a:xfrm>
            <a:off x="6144768" y="2212848"/>
            <a:ext cx="2450592" cy="2194560"/>
          </a:xfrm>
          <a:prstGeom prst="rect">
            <a:avLst/>
          </a:prstGeom>
          <a:noFill/>
          <a:ln/>
        </p:spPr>
        <p:txBody>
          <a:bodyPr wrap="square" lIns="0" tIns="0" rIns="0" bIns="0" rtlCol="0" anchor="t"/>
          <a:lstStyle/>
          <a:p>
            <a:pPr marL="0" indent="0">
              <a:buNone/>
            </a:pPr>
            <a:r>
              <a:rPr lang="en-US" sz="900" dirty="0">
                <a:solidFill>
                  <a:srgbClr val="333333"/>
                </a:solidFill>
                <a:latin typeface="Aptos" panose="020B0004020202020204" pitchFamily="34" charset="0"/>
                <a:ea typeface="Trebuchet MS" pitchFamily="34" charset="-122"/>
                <a:cs typeface="Trebuchet MS" pitchFamily="34" charset="-120"/>
              </a:rPr>
              <a:t>The hardest interview you'll ever face, and the one most are never prepared for. A full Superday simulation with real industry judges who score every team and deliver written feedback under real time pressure.</a:t>
            </a:r>
            <a:endParaRPr lang="en-US" sz="900" dirty="0">
              <a:latin typeface="Aptos" panose="020B0004020202020204" pitchFamily="34" charset="0"/>
            </a:endParaRPr>
          </a:p>
        </p:txBody>
      </p:sp>
      <p:sp>
        <p:nvSpPr>
          <p:cNvPr id="26" name="Text 24"/>
          <p:cNvSpPr/>
          <p:nvPr/>
        </p:nvSpPr>
        <p:spPr>
          <a:xfrm>
            <a:off x="6144768" y="4279392"/>
            <a:ext cx="2450592" cy="384048"/>
          </a:xfrm>
          <a:prstGeom prst="rect">
            <a:avLst/>
          </a:prstGeom>
          <a:noFill/>
          <a:ln/>
        </p:spPr>
        <p:txBody>
          <a:bodyPr wrap="square" lIns="0" tIns="0" rIns="0" bIns="0" rtlCol="0" anchor="t"/>
          <a:lstStyle/>
          <a:p>
            <a:pPr marL="0" indent="0">
              <a:buNone/>
            </a:pPr>
            <a:r>
              <a:rPr lang="en-US" sz="750" i="1" dirty="0">
                <a:solidFill>
                  <a:srgbClr val="41709C"/>
                </a:solidFill>
                <a:latin typeface="Aptos" panose="020B0004020202020204" pitchFamily="34" charset="0"/>
                <a:ea typeface="Trebuchet MS" pitchFamily="34" charset="-122"/>
                <a:cs typeface="Trebuchet MS" pitchFamily="34" charset="-120"/>
              </a:rPr>
              <a:t>Outcome: The ability to structure and defend a recommendation under pressure in front of decision-makers.</a:t>
            </a:r>
            <a:endParaRPr lang="en-US" sz="750" dirty="0">
              <a:latin typeface="Aptos" panose="020B0004020202020204" pitchFamily="34" charset="0"/>
            </a:endParaRPr>
          </a:p>
        </p:txBody>
      </p:sp>
      <p:sp>
        <p:nvSpPr>
          <p:cNvPr id="27" name="Shape 25"/>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29" name="Text 27"/>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anose="020B0004020202020204" pitchFamily="34" charset="0"/>
                <a:ea typeface="Trebuchet MS" pitchFamily="34" charset="-122"/>
                <a:cs typeface="Trebuchet MS" pitchFamily="34" charset="-120"/>
              </a:rPr>
              <a:t>SLIDE 6  ·  ATHLETE TRACK</a:t>
            </a:r>
            <a:endParaRPr lang="en-US" sz="700" dirty="0">
              <a:latin typeface="Aptos" panose="020B0004020202020204" pitchFamily="34" charset="0"/>
            </a:endParaRPr>
          </a:p>
        </p:txBody>
      </p:sp>
      <p:sp>
        <p:nvSpPr>
          <p:cNvPr id="30" name="Shape 28"/>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31" name="Text 29"/>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32" name="Text 19">
            <a:extLst>
              <a:ext uri="{FF2B5EF4-FFF2-40B4-BE49-F238E27FC236}">
                <a16:creationId xmlns:a16="http://schemas.microsoft.com/office/drawing/2014/main" id="{378A8D97-31F3-1A99-DD45-EC0C71059726}"/>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33" name="Picture 32">
            <a:extLst>
              <a:ext uri="{FF2B5EF4-FFF2-40B4-BE49-F238E27FC236}">
                <a16:creationId xmlns:a16="http://schemas.microsoft.com/office/drawing/2014/main" id="{B4419406-8300-0A1C-60C9-BF06CC0878F2}"/>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C"/>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panose="020B0004020202020204" pitchFamily="34" charset="0"/>
                <a:ea typeface="Trebuchet MS" pitchFamily="34" charset="-122"/>
                <a:cs typeface="Trebuchet MS" pitchFamily="34" charset="-120"/>
              </a:rPr>
              <a:t>THE METHODOLOGY</a:t>
            </a:r>
            <a:endParaRPr lang="en-US" sz="750" dirty="0">
              <a:latin typeface="Aptos" panose="020B0004020202020204" pitchFamily="34" charset="0"/>
            </a:endParaRPr>
          </a:p>
        </p:txBody>
      </p:sp>
      <p:sp>
        <p:nvSpPr>
          <p:cNvPr id="4" name="Text 2"/>
          <p:cNvSpPr/>
          <p:nvPr/>
        </p:nvSpPr>
        <p:spPr>
          <a:xfrm>
            <a:off x="457200" y="502920"/>
            <a:ext cx="8229600" cy="841248"/>
          </a:xfrm>
          <a:prstGeom prst="rect">
            <a:avLst/>
          </a:prstGeom>
          <a:noFill/>
          <a:ln/>
        </p:spPr>
        <p:txBody>
          <a:bodyPr wrap="square" lIns="0" tIns="0" rIns="0" bIns="0" rtlCol="0" anchor="ctr"/>
          <a:lstStyle/>
          <a:p>
            <a:pPr marL="0" indent="0">
              <a:buNone/>
            </a:pPr>
            <a:r>
              <a:rPr lang="en-US" sz="2800" b="1" dirty="0">
                <a:solidFill>
                  <a:srgbClr val="1B2A4A"/>
                </a:solidFill>
                <a:latin typeface="Aptos" panose="020B0004020202020204" pitchFamily="34" charset="0"/>
                <a:ea typeface="Trebuchet MS" pitchFamily="34" charset="-122"/>
                <a:cs typeface="Trebuchet MS" pitchFamily="34" charset="-120"/>
              </a:rPr>
              <a:t>Built on Frameworks</a:t>
            </a:r>
            <a:endParaRPr lang="en-US" sz="2800" dirty="0">
              <a:latin typeface="Aptos" panose="020B0004020202020204" pitchFamily="34" charset="0"/>
            </a:endParaRPr>
          </a:p>
          <a:p>
            <a:pPr marL="0" indent="0">
              <a:buNone/>
            </a:pPr>
            <a:r>
              <a:rPr lang="en-US" sz="2800" b="1" dirty="0">
                <a:solidFill>
                  <a:srgbClr val="1B2A4A"/>
                </a:solidFill>
                <a:latin typeface="Aptos" panose="020B0004020202020204" pitchFamily="34" charset="0"/>
                <a:ea typeface="Trebuchet MS" pitchFamily="34" charset="-122"/>
                <a:cs typeface="Trebuchet MS" pitchFamily="34" charset="-120"/>
              </a:rPr>
              <a:t>Top Firms Actually Use</a:t>
            </a:r>
            <a:endParaRPr lang="en-US" sz="2800" dirty="0">
              <a:latin typeface="Aptos" panose="020B0004020202020204" pitchFamily="34" charset="0"/>
            </a:endParaRPr>
          </a:p>
        </p:txBody>
      </p:sp>
      <p:sp>
        <p:nvSpPr>
          <p:cNvPr id="5" name="Shape 3"/>
          <p:cNvSpPr/>
          <p:nvPr/>
        </p:nvSpPr>
        <p:spPr>
          <a:xfrm>
            <a:off x="457200" y="1444752"/>
            <a:ext cx="1481328" cy="36576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6" name="Text 4"/>
          <p:cNvSpPr/>
          <p:nvPr/>
        </p:nvSpPr>
        <p:spPr>
          <a:xfrm>
            <a:off x="457200" y="1444752"/>
            <a:ext cx="1481328" cy="365760"/>
          </a:xfrm>
          <a:prstGeom prst="rect">
            <a:avLst/>
          </a:prstGeom>
          <a:noFill/>
          <a:ln/>
        </p:spPr>
        <p:txBody>
          <a:bodyPr wrap="square" lIns="0" tIns="0" rIns="0" bIns="0" rtlCol="0" anchor="ctr"/>
          <a:lstStyle/>
          <a:p>
            <a:pPr marL="0" indent="0" algn="ctr">
              <a:buNone/>
            </a:pPr>
            <a:r>
              <a:rPr lang="en-US" sz="850" b="1" dirty="0">
                <a:solidFill>
                  <a:srgbClr val="FFFFFF"/>
                </a:solidFill>
                <a:latin typeface="Aptos" panose="020B0004020202020204" pitchFamily="34" charset="0"/>
                <a:ea typeface="Trebuchet MS" pitchFamily="34" charset="-122"/>
                <a:cs typeface="Trebuchet MS" pitchFamily="34" charset="-120"/>
              </a:rPr>
              <a:t>McKinsey</a:t>
            </a:r>
            <a:endParaRPr lang="en-US" sz="850" dirty="0">
              <a:latin typeface="Aptos" panose="020B0004020202020204" pitchFamily="34" charset="0"/>
            </a:endParaRPr>
          </a:p>
        </p:txBody>
      </p:sp>
      <p:sp>
        <p:nvSpPr>
          <p:cNvPr id="7" name="Shape 5"/>
          <p:cNvSpPr/>
          <p:nvPr/>
        </p:nvSpPr>
        <p:spPr>
          <a:xfrm>
            <a:off x="2121408" y="1444752"/>
            <a:ext cx="1481328" cy="36576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8" name="Text 6"/>
          <p:cNvSpPr/>
          <p:nvPr/>
        </p:nvSpPr>
        <p:spPr>
          <a:xfrm>
            <a:off x="2121408" y="1444752"/>
            <a:ext cx="1481328" cy="365760"/>
          </a:xfrm>
          <a:prstGeom prst="rect">
            <a:avLst/>
          </a:prstGeom>
          <a:noFill/>
          <a:ln/>
        </p:spPr>
        <p:txBody>
          <a:bodyPr wrap="square" lIns="0" tIns="0" rIns="0" bIns="0" rtlCol="0" anchor="ctr"/>
          <a:lstStyle/>
          <a:p>
            <a:pPr marL="0" indent="0" algn="ctr">
              <a:buNone/>
            </a:pPr>
            <a:r>
              <a:rPr lang="en-US" sz="850" b="1" dirty="0">
                <a:solidFill>
                  <a:srgbClr val="FFFFFF"/>
                </a:solidFill>
                <a:latin typeface="Aptos" panose="020B0004020202020204" pitchFamily="34" charset="0"/>
                <a:ea typeface="Trebuchet MS" pitchFamily="34" charset="-122"/>
                <a:cs typeface="Trebuchet MS" pitchFamily="34" charset="-120"/>
              </a:rPr>
              <a:t>Deloitte</a:t>
            </a:r>
            <a:endParaRPr lang="en-US" sz="850" dirty="0">
              <a:latin typeface="Aptos" panose="020B0004020202020204" pitchFamily="34" charset="0"/>
            </a:endParaRPr>
          </a:p>
        </p:txBody>
      </p:sp>
      <p:sp>
        <p:nvSpPr>
          <p:cNvPr id="9" name="Shape 7"/>
          <p:cNvSpPr/>
          <p:nvPr/>
        </p:nvSpPr>
        <p:spPr>
          <a:xfrm>
            <a:off x="3785616" y="1444752"/>
            <a:ext cx="1481328" cy="36576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10" name="Text 8"/>
          <p:cNvSpPr/>
          <p:nvPr/>
        </p:nvSpPr>
        <p:spPr>
          <a:xfrm>
            <a:off x="3785616" y="1444752"/>
            <a:ext cx="1481328" cy="365760"/>
          </a:xfrm>
          <a:prstGeom prst="rect">
            <a:avLst/>
          </a:prstGeom>
          <a:noFill/>
          <a:ln/>
        </p:spPr>
        <p:txBody>
          <a:bodyPr wrap="square" lIns="0" tIns="0" rIns="0" bIns="0" rtlCol="0" anchor="ctr"/>
          <a:lstStyle/>
          <a:p>
            <a:pPr marL="0" indent="0" algn="ctr">
              <a:buNone/>
            </a:pPr>
            <a:r>
              <a:rPr lang="en-US" sz="850" b="1" dirty="0">
                <a:solidFill>
                  <a:srgbClr val="FFFFFF"/>
                </a:solidFill>
                <a:latin typeface="Aptos" panose="020B0004020202020204" pitchFamily="34" charset="0"/>
                <a:ea typeface="Trebuchet MS" pitchFamily="34" charset="-122"/>
                <a:cs typeface="Trebuchet MS" pitchFamily="34" charset="-120"/>
              </a:rPr>
              <a:t>KPMG</a:t>
            </a:r>
            <a:endParaRPr lang="en-US" sz="850" dirty="0">
              <a:latin typeface="Aptos" panose="020B0004020202020204" pitchFamily="34" charset="0"/>
            </a:endParaRPr>
          </a:p>
        </p:txBody>
      </p:sp>
      <p:sp>
        <p:nvSpPr>
          <p:cNvPr id="11" name="Shape 9"/>
          <p:cNvSpPr/>
          <p:nvPr/>
        </p:nvSpPr>
        <p:spPr>
          <a:xfrm>
            <a:off x="5449824" y="1444752"/>
            <a:ext cx="1481328" cy="36576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12" name="Text 10"/>
          <p:cNvSpPr/>
          <p:nvPr/>
        </p:nvSpPr>
        <p:spPr>
          <a:xfrm>
            <a:off x="5449824" y="1444752"/>
            <a:ext cx="1481328" cy="365760"/>
          </a:xfrm>
          <a:prstGeom prst="rect">
            <a:avLst/>
          </a:prstGeom>
          <a:noFill/>
          <a:ln/>
        </p:spPr>
        <p:txBody>
          <a:bodyPr wrap="square" lIns="0" tIns="0" rIns="0" bIns="0" rtlCol="0" anchor="ctr"/>
          <a:lstStyle/>
          <a:p>
            <a:pPr marL="0" indent="0" algn="ctr">
              <a:buNone/>
            </a:pPr>
            <a:r>
              <a:rPr lang="en-US" sz="850" b="1" dirty="0">
                <a:solidFill>
                  <a:srgbClr val="FFFFFF"/>
                </a:solidFill>
                <a:latin typeface="Aptos" panose="020B0004020202020204" pitchFamily="34" charset="0"/>
                <a:ea typeface="Trebuchet MS" pitchFamily="34" charset="-122"/>
                <a:cs typeface="Trebuchet MS" pitchFamily="34" charset="-120"/>
              </a:rPr>
              <a:t>Accenture</a:t>
            </a:r>
            <a:endParaRPr lang="en-US" sz="850" dirty="0">
              <a:latin typeface="Aptos" panose="020B0004020202020204" pitchFamily="34" charset="0"/>
            </a:endParaRPr>
          </a:p>
        </p:txBody>
      </p:sp>
      <p:sp>
        <p:nvSpPr>
          <p:cNvPr id="13" name="Shape 11"/>
          <p:cNvSpPr/>
          <p:nvPr/>
        </p:nvSpPr>
        <p:spPr>
          <a:xfrm>
            <a:off x="7114032" y="1444752"/>
            <a:ext cx="1481328" cy="36576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14" name="Text 12"/>
          <p:cNvSpPr/>
          <p:nvPr/>
        </p:nvSpPr>
        <p:spPr>
          <a:xfrm>
            <a:off x="7114032" y="1444752"/>
            <a:ext cx="1481328" cy="365760"/>
          </a:xfrm>
          <a:prstGeom prst="rect">
            <a:avLst/>
          </a:prstGeom>
          <a:noFill/>
          <a:ln/>
        </p:spPr>
        <p:txBody>
          <a:bodyPr wrap="square" lIns="0" tIns="0" rIns="0" bIns="0" rtlCol="0" anchor="ctr"/>
          <a:lstStyle/>
          <a:p>
            <a:pPr marL="0" indent="0" algn="ctr">
              <a:buNone/>
            </a:pPr>
            <a:r>
              <a:rPr lang="en-US" sz="850" b="1" dirty="0">
                <a:solidFill>
                  <a:srgbClr val="FFFFFF"/>
                </a:solidFill>
                <a:latin typeface="Aptos" panose="020B0004020202020204" pitchFamily="34" charset="0"/>
                <a:ea typeface="Trebuchet MS" pitchFamily="34" charset="-122"/>
                <a:cs typeface="Trebuchet MS" pitchFamily="34" charset="-120"/>
              </a:rPr>
              <a:t>Booz Allen</a:t>
            </a:r>
            <a:endParaRPr lang="en-US" sz="850" dirty="0">
              <a:latin typeface="Aptos" panose="020B0004020202020204" pitchFamily="34" charset="0"/>
            </a:endParaRPr>
          </a:p>
        </p:txBody>
      </p:sp>
      <p:sp>
        <p:nvSpPr>
          <p:cNvPr id="15" name="Shape 13"/>
          <p:cNvSpPr/>
          <p:nvPr/>
        </p:nvSpPr>
        <p:spPr>
          <a:xfrm>
            <a:off x="457200" y="1965960"/>
            <a:ext cx="4069080" cy="1188720"/>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16" name="Shape 14"/>
          <p:cNvSpPr/>
          <p:nvPr/>
        </p:nvSpPr>
        <p:spPr>
          <a:xfrm>
            <a:off x="457200" y="1965960"/>
            <a:ext cx="54864" cy="118872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pic>
        <p:nvPicPr>
          <p:cNvPr id="17" name="Image 0" descr="preencoded.png"/>
          <p:cNvPicPr>
            <a:picLocks noChangeAspect="1"/>
          </p:cNvPicPr>
          <p:nvPr/>
        </p:nvPicPr>
        <p:blipFill>
          <a:blip r:embed="rId3"/>
          <a:stretch>
            <a:fillRect/>
          </a:stretch>
        </p:blipFill>
        <p:spPr>
          <a:xfrm>
            <a:off x="594360" y="2075688"/>
            <a:ext cx="301752" cy="301752"/>
          </a:xfrm>
          <a:prstGeom prst="rect">
            <a:avLst/>
          </a:prstGeom>
        </p:spPr>
      </p:pic>
      <p:sp>
        <p:nvSpPr>
          <p:cNvPr id="18" name="Text 15"/>
          <p:cNvSpPr/>
          <p:nvPr/>
        </p:nvSpPr>
        <p:spPr>
          <a:xfrm>
            <a:off x="969264" y="2057400"/>
            <a:ext cx="3474720" cy="256032"/>
          </a:xfrm>
          <a:prstGeom prst="rect">
            <a:avLst/>
          </a:prstGeom>
          <a:noFill/>
          <a:ln/>
        </p:spPr>
        <p:txBody>
          <a:bodyPr wrap="square" lIns="0" tIns="0" rIns="0" bIns="0" rtlCol="0" anchor="ctr"/>
          <a:lstStyle/>
          <a:p>
            <a:pPr marL="0" indent="0">
              <a:buNone/>
            </a:pPr>
            <a:r>
              <a:rPr lang="en-US" sz="1000" b="1" dirty="0">
                <a:solidFill>
                  <a:srgbClr val="1B2A4A"/>
                </a:solidFill>
                <a:latin typeface="Aptos" panose="020B0004020202020204" pitchFamily="34" charset="0"/>
                <a:ea typeface="Trebuchet MS" pitchFamily="34" charset="-122"/>
                <a:cs typeface="Trebuchet MS" pitchFamily="34" charset="-120"/>
              </a:rPr>
              <a:t>Senior Practitioners</a:t>
            </a:r>
            <a:endParaRPr lang="en-US" sz="1000" dirty="0">
              <a:latin typeface="Aptos" panose="020B0004020202020204" pitchFamily="34" charset="0"/>
            </a:endParaRPr>
          </a:p>
        </p:txBody>
      </p:sp>
      <p:sp>
        <p:nvSpPr>
          <p:cNvPr id="19" name="Text 16"/>
          <p:cNvSpPr/>
          <p:nvPr/>
        </p:nvSpPr>
        <p:spPr>
          <a:xfrm>
            <a:off x="594360" y="2386584"/>
            <a:ext cx="3822192" cy="71323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Facilitated by James Dyson Jr. and John Redmond — 50 years combined real hiring experience. We have made hiring decisions. We know exactly what employers evaluate.</a:t>
            </a:r>
            <a:endParaRPr lang="en-US" sz="850" dirty="0">
              <a:latin typeface="Aptos" panose="020B0004020202020204" pitchFamily="34" charset="0"/>
            </a:endParaRPr>
          </a:p>
        </p:txBody>
      </p:sp>
      <p:sp>
        <p:nvSpPr>
          <p:cNvPr id="20" name="Shape 17"/>
          <p:cNvSpPr/>
          <p:nvPr/>
        </p:nvSpPr>
        <p:spPr>
          <a:xfrm>
            <a:off x="4800600" y="1965960"/>
            <a:ext cx="4069080" cy="1188720"/>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21" name="Shape 18"/>
          <p:cNvSpPr/>
          <p:nvPr/>
        </p:nvSpPr>
        <p:spPr>
          <a:xfrm>
            <a:off x="4800600" y="1965960"/>
            <a:ext cx="54864" cy="118872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23" name="Text 19"/>
          <p:cNvSpPr/>
          <p:nvPr/>
        </p:nvSpPr>
        <p:spPr>
          <a:xfrm>
            <a:off x="5312664" y="2057400"/>
            <a:ext cx="3474720" cy="256032"/>
          </a:xfrm>
          <a:prstGeom prst="rect">
            <a:avLst/>
          </a:prstGeom>
          <a:noFill/>
          <a:ln/>
        </p:spPr>
        <p:txBody>
          <a:bodyPr wrap="square" lIns="0" tIns="0" rIns="0" bIns="0" rtlCol="0" anchor="ctr"/>
          <a:lstStyle/>
          <a:p>
            <a:pPr marL="0" indent="0">
              <a:buNone/>
            </a:pPr>
            <a:r>
              <a:rPr lang="en-US" sz="1000" b="1" dirty="0">
                <a:solidFill>
                  <a:srgbClr val="1B2A4A"/>
                </a:solidFill>
                <a:latin typeface="Aptos" panose="020B0004020202020204" pitchFamily="34" charset="0"/>
                <a:ea typeface="Trebuchet MS" pitchFamily="34" charset="-122"/>
                <a:cs typeface="Trebuchet MS" pitchFamily="34" charset="-120"/>
              </a:rPr>
              <a:t>Real Industry Judges</a:t>
            </a:r>
            <a:endParaRPr lang="en-US" sz="1000" dirty="0">
              <a:latin typeface="Aptos" panose="020B0004020202020204" pitchFamily="34" charset="0"/>
            </a:endParaRPr>
          </a:p>
        </p:txBody>
      </p:sp>
      <p:sp>
        <p:nvSpPr>
          <p:cNvPr id="24" name="Text 20"/>
          <p:cNvSpPr/>
          <p:nvPr/>
        </p:nvSpPr>
        <p:spPr>
          <a:xfrm>
            <a:off x="4937760" y="2386584"/>
            <a:ext cx="3822192" cy="71323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The Case uses actual professionals as judges — not staff, not volunteers reading from a rubric. Real evaluators. Written feedback on every participant.</a:t>
            </a:r>
            <a:endParaRPr lang="en-US" sz="850" dirty="0">
              <a:latin typeface="Aptos" panose="020B0004020202020204" pitchFamily="34" charset="0"/>
            </a:endParaRPr>
          </a:p>
        </p:txBody>
      </p:sp>
      <p:sp>
        <p:nvSpPr>
          <p:cNvPr id="25" name="Shape 21"/>
          <p:cNvSpPr/>
          <p:nvPr/>
        </p:nvSpPr>
        <p:spPr>
          <a:xfrm>
            <a:off x="457200" y="3383280"/>
            <a:ext cx="4069080" cy="1188720"/>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26" name="Shape 22"/>
          <p:cNvSpPr/>
          <p:nvPr/>
        </p:nvSpPr>
        <p:spPr>
          <a:xfrm>
            <a:off x="457200" y="3383280"/>
            <a:ext cx="54864" cy="118872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pic>
        <p:nvPicPr>
          <p:cNvPr id="27" name="Image 2" descr="preencoded.png"/>
          <p:cNvPicPr>
            <a:picLocks noChangeAspect="1"/>
          </p:cNvPicPr>
          <p:nvPr/>
        </p:nvPicPr>
        <p:blipFill>
          <a:blip r:embed="rId4"/>
          <a:stretch>
            <a:fillRect/>
          </a:stretch>
        </p:blipFill>
        <p:spPr>
          <a:xfrm>
            <a:off x="594360" y="3447288"/>
            <a:ext cx="301752" cy="301752"/>
          </a:xfrm>
          <a:prstGeom prst="rect">
            <a:avLst/>
          </a:prstGeom>
        </p:spPr>
      </p:pic>
      <p:sp>
        <p:nvSpPr>
          <p:cNvPr id="28" name="Text 23"/>
          <p:cNvSpPr/>
          <p:nvPr/>
        </p:nvSpPr>
        <p:spPr>
          <a:xfrm>
            <a:off x="969264" y="3474720"/>
            <a:ext cx="3474720" cy="256032"/>
          </a:xfrm>
          <a:prstGeom prst="rect">
            <a:avLst/>
          </a:prstGeom>
          <a:noFill/>
          <a:ln/>
        </p:spPr>
        <p:txBody>
          <a:bodyPr wrap="square" lIns="0" tIns="0" rIns="0" bIns="0" rtlCol="0" anchor="ctr"/>
          <a:lstStyle/>
          <a:p>
            <a:pPr marL="0" indent="0">
              <a:buNone/>
            </a:pPr>
            <a:r>
              <a:rPr lang="en-US" sz="1000" b="1" dirty="0">
                <a:solidFill>
                  <a:srgbClr val="1B2A4A"/>
                </a:solidFill>
                <a:latin typeface="Aptos" panose="020B0004020202020204" pitchFamily="34" charset="0"/>
                <a:ea typeface="Trebuchet MS" pitchFamily="34" charset="-122"/>
                <a:cs typeface="Trebuchet MS" pitchFamily="34" charset="-120"/>
              </a:rPr>
              <a:t>Scorecard-Based Feedback</a:t>
            </a:r>
            <a:endParaRPr lang="en-US" sz="1000" dirty="0">
              <a:latin typeface="Aptos" panose="020B0004020202020204" pitchFamily="34" charset="0"/>
            </a:endParaRPr>
          </a:p>
        </p:txBody>
      </p:sp>
      <p:sp>
        <p:nvSpPr>
          <p:cNvPr id="29" name="Text 24"/>
          <p:cNvSpPr/>
          <p:nvPr/>
        </p:nvSpPr>
        <p:spPr>
          <a:xfrm>
            <a:off x="594360" y="3803904"/>
            <a:ext cx="3822192" cy="71323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Every participant receives a written scorecard. Specific gaps identified. Specific improvements recommended. Participants leave knowing exactly where they stand.</a:t>
            </a:r>
            <a:endParaRPr lang="en-US" sz="850" dirty="0">
              <a:latin typeface="Aptos" panose="020B0004020202020204" pitchFamily="34" charset="0"/>
            </a:endParaRPr>
          </a:p>
        </p:txBody>
      </p:sp>
      <p:sp>
        <p:nvSpPr>
          <p:cNvPr id="30" name="Shape 25"/>
          <p:cNvSpPr/>
          <p:nvPr/>
        </p:nvSpPr>
        <p:spPr>
          <a:xfrm>
            <a:off x="4800600" y="3383280"/>
            <a:ext cx="4069080" cy="1188720"/>
          </a:xfrm>
          <a:prstGeom prst="rect">
            <a:avLst/>
          </a:prstGeom>
          <a:solidFill>
            <a:srgbClr val="FFFFFF"/>
          </a:solidFill>
          <a:ln w="6350">
            <a:solidFill>
              <a:srgbClr val="D9D9D9"/>
            </a:solidFill>
            <a:prstDash val="solid"/>
          </a:ln>
        </p:spPr>
        <p:txBody>
          <a:bodyPr/>
          <a:lstStyle/>
          <a:p>
            <a:endParaRPr lang="en-US">
              <a:latin typeface="Aptos" panose="020B0004020202020204" pitchFamily="34" charset="0"/>
            </a:endParaRPr>
          </a:p>
        </p:txBody>
      </p:sp>
      <p:sp>
        <p:nvSpPr>
          <p:cNvPr id="31" name="Shape 26"/>
          <p:cNvSpPr/>
          <p:nvPr/>
        </p:nvSpPr>
        <p:spPr>
          <a:xfrm>
            <a:off x="4800600" y="3383280"/>
            <a:ext cx="54864" cy="1188720"/>
          </a:xfrm>
          <a:prstGeom prst="rect">
            <a:avLst/>
          </a:prstGeom>
          <a:solidFill>
            <a:srgbClr val="00519E"/>
          </a:solidFill>
          <a:ln w="12700">
            <a:solidFill>
              <a:srgbClr val="00519E"/>
            </a:solidFill>
            <a:prstDash val="solid"/>
          </a:ln>
        </p:spPr>
        <p:txBody>
          <a:bodyPr/>
          <a:lstStyle/>
          <a:p>
            <a:endParaRPr lang="en-US">
              <a:latin typeface="Aptos" panose="020B0004020202020204" pitchFamily="34" charset="0"/>
            </a:endParaRPr>
          </a:p>
        </p:txBody>
      </p:sp>
      <p:sp>
        <p:nvSpPr>
          <p:cNvPr id="33" name="Text 27"/>
          <p:cNvSpPr/>
          <p:nvPr/>
        </p:nvSpPr>
        <p:spPr>
          <a:xfrm>
            <a:off x="5312664" y="3474720"/>
            <a:ext cx="3474720" cy="256032"/>
          </a:xfrm>
          <a:prstGeom prst="rect">
            <a:avLst/>
          </a:prstGeom>
          <a:noFill/>
          <a:ln/>
        </p:spPr>
        <p:txBody>
          <a:bodyPr wrap="square" lIns="0" tIns="0" rIns="0" bIns="0" rtlCol="0" anchor="ctr"/>
          <a:lstStyle/>
          <a:p>
            <a:pPr marL="0" indent="0">
              <a:buNone/>
            </a:pPr>
            <a:r>
              <a:rPr lang="en-US" sz="1000" b="1" dirty="0">
                <a:solidFill>
                  <a:srgbClr val="1B2A4A"/>
                </a:solidFill>
                <a:latin typeface="Aptos" panose="020B0004020202020204" pitchFamily="34" charset="0"/>
                <a:ea typeface="Trebuchet MS" pitchFamily="34" charset="-122"/>
                <a:cs typeface="Trebuchet MS" pitchFamily="34" charset="-120"/>
              </a:rPr>
              <a:t>Identity Transition Layer</a:t>
            </a:r>
            <a:endParaRPr lang="en-US" sz="1000" dirty="0">
              <a:latin typeface="Aptos" panose="020B0004020202020204" pitchFamily="34" charset="0"/>
            </a:endParaRPr>
          </a:p>
        </p:txBody>
      </p:sp>
      <p:sp>
        <p:nvSpPr>
          <p:cNvPr id="34" name="Text 28"/>
          <p:cNvSpPr/>
          <p:nvPr/>
        </p:nvSpPr>
        <p:spPr>
          <a:xfrm>
            <a:off x="4937760" y="3803904"/>
            <a:ext cx="3822192" cy="713232"/>
          </a:xfrm>
          <a:prstGeom prst="rect">
            <a:avLst/>
          </a:prstGeom>
          <a:noFill/>
          <a:ln/>
        </p:spPr>
        <p:txBody>
          <a:bodyPr wrap="square" lIns="0" tIns="0" rIns="0" bIns="0" rtlCol="0" anchor="t"/>
          <a:lstStyle/>
          <a:p>
            <a:pPr marL="0" indent="0">
              <a:buNone/>
            </a:pPr>
            <a:r>
              <a:rPr lang="en-US" sz="850" dirty="0">
                <a:solidFill>
                  <a:srgbClr val="333333"/>
                </a:solidFill>
                <a:latin typeface="Aptos" panose="020B0004020202020204" pitchFamily="34" charset="0"/>
                <a:ea typeface="Trebuchet MS" pitchFamily="34" charset="-122"/>
                <a:cs typeface="Trebuchet MS" pitchFamily="34" charset="-120"/>
              </a:rPr>
              <a:t>The athlete track includes a component no generic program has, coaching the career transition as the performance moment it is — framed the way athletes understand performance.</a:t>
            </a:r>
            <a:endParaRPr lang="en-US" sz="850" dirty="0">
              <a:latin typeface="Aptos" panose="020B0004020202020204" pitchFamily="34" charset="0"/>
            </a:endParaRPr>
          </a:p>
        </p:txBody>
      </p:sp>
      <p:sp>
        <p:nvSpPr>
          <p:cNvPr id="35" name="Shape 29"/>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37" name="Text 31"/>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anose="020B0004020202020204" pitchFamily="34" charset="0"/>
                <a:ea typeface="Trebuchet MS" pitchFamily="34" charset="-122"/>
                <a:cs typeface="Trebuchet MS" pitchFamily="34" charset="-120"/>
              </a:rPr>
              <a:t>SLIDE 7  ·  ATHLETE TRACK</a:t>
            </a:r>
            <a:endParaRPr lang="en-US" sz="700" dirty="0">
              <a:latin typeface="Aptos" panose="020B0004020202020204" pitchFamily="34" charset="0"/>
            </a:endParaRPr>
          </a:p>
        </p:txBody>
      </p:sp>
      <p:sp>
        <p:nvSpPr>
          <p:cNvPr id="38" name="Shape 32"/>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39" name="Text 33"/>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40" name="Text 19">
            <a:extLst>
              <a:ext uri="{FF2B5EF4-FFF2-40B4-BE49-F238E27FC236}">
                <a16:creationId xmlns:a16="http://schemas.microsoft.com/office/drawing/2014/main" id="{9BBB9714-F0BA-AB59-A33A-48AA7C1C2F92}"/>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41" name="Picture 40">
            <a:extLst>
              <a:ext uri="{FF2B5EF4-FFF2-40B4-BE49-F238E27FC236}">
                <a16:creationId xmlns:a16="http://schemas.microsoft.com/office/drawing/2014/main" id="{224074F1-15D2-5087-61A1-BA82A62C2DF7}"/>
              </a:ext>
            </a:extLst>
          </p:cNvPr>
          <p:cNvPicPr>
            <a:picLocks noChangeAspect="1"/>
          </p:cNvPicPr>
          <p:nvPr/>
        </p:nvPicPr>
        <p:blipFill>
          <a:blip r:embed="rId5"/>
          <a:stretch>
            <a:fillRect/>
          </a:stretch>
        </p:blipFill>
        <p:spPr>
          <a:xfrm>
            <a:off x="457200" y="4911240"/>
            <a:ext cx="1433668" cy="213059"/>
          </a:xfrm>
          <a:prstGeom prst="rect">
            <a:avLst/>
          </a:prstGeom>
        </p:spPr>
      </p:pic>
      <p:pic>
        <p:nvPicPr>
          <p:cNvPr id="42" name="Image 0" descr="preencoded.png">
            <a:extLst>
              <a:ext uri="{FF2B5EF4-FFF2-40B4-BE49-F238E27FC236}">
                <a16:creationId xmlns:a16="http://schemas.microsoft.com/office/drawing/2014/main" id="{AB7D9823-C224-0BF3-0540-1F53175B5546}"/>
              </a:ext>
            </a:extLst>
          </p:cNvPr>
          <p:cNvPicPr>
            <a:picLocks noChangeAspect="1"/>
          </p:cNvPicPr>
          <p:nvPr/>
        </p:nvPicPr>
        <p:blipFill>
          <a:blip r:embed="rId6"/>
          <a:stretch>
            <a:fillRect/>
          </a:stretch>
        </p:blipFill>
        <p:spPr>
          <a:xfrm>
            <a:off x="590659" y="2029968"/>
            <a:ext cx="301752" cy="301752"/>
          </a:xfrm>
          <a:prstGeom prst="rect">
            <a:avLst/>
          </a:prstGeom>
        </p:spPr>
      </p:pic>
      <p:pic>
        <p:nvPicPr>
          <p:cNvPr id="43" name="Image 1" descr="preencoded.png">
            <a:extLst>
              <a:ext uri="{FF2B5EF4-FFF2-40B4-BE49-F238E27FC236}">
                <a16:creationId xmlns:a16="http://schemas.microsoft.com/office/drawing/2014/main" id="{0F6B8677-2415-332E-22BC-032D95309967}"/>
              </a:ext>
            </a:extLst>
          </p:cNvPr>
          <p:cNvPicPr>
            <a:picLocks noChangeAspect="1"/>
          </p:cNvPicPr>
          <p:nvPr/>
        </p:nvPicPr>
        <p:blipFill>
          <a:blip r:embed="rId7"/>
          <a:stretch>
            <a:fillRect/>
          </a:stretch>
        </p:blipFill>
        <p:spPr>
          <a:xfrm>
            <a:off x="4937760" y="2075688"/>
            <a:ext cx="301752" cy="301752"/>
          </a:xfrm>
          <a:prstGeom prst="rect">
            <a:avLst/>
          </a:prstGeom>
        </p:spPr>
      </p:pic>
      <p:pic>
        <p:nvPicPr>
          <p:cNvPr id="44" name="Image 3" descr="preencoded.png">
            <a:extLst>
              <a:ext uri="{FF2B5EF4-FFF2-40B4-BE49-F238E27FC236}">
                <a16:creationId xmlns:a16="http://schemas.microsoft.com/office/drawing/2014/main" id="{A6FE99A1-2E15-0954-6FAF-DA3B61AE77ED}"/>
              </a:ext>
            </a:extLst>
          </p:cNvPr>
          <p:cNvPicPr>
            <a:picLocks noChangeAspect="1"/>
          </p:cNvPicPr>
          <p:nvPr/>
        </p:nvPicPr>
        <p:blipFill>
          <a:blip r:embed="rId8"/>
          <a:stretch>
            <a:fillRect/>
          </a:stretch>
        </p:blipFill>
        <p:spPr>
          <a:xfrm>
            <a:off x="4937760" y="3442716"/>
            <a:ext cx="301752" cy="301752"/>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16">
    <p:bg>
      <p:bgPr>
        <a:solidFill>
          <a:srgbClr val="1B2A4A"/>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15444"/>
          </a:xfrm>
          <a:prstGeom prst="rect">
            <a:avLst/>
          </a:prstGeom>
          <a:noFill/>
        </p:spPr>
        <p:txBody>
          <a:bodyPr wrap="square">
            <a:spAutoFit/>
          </a:bodyPr>
          <a:lstStyle/>
          <a:p>
            <a:pPr algn="ctr"/>
            <a:r>
              <a:rPr lang="en-US" sz="800" b="1" kern="0" spc="150" dirty="0">
                <a:solidFill>
                  <a:schemeClr val="bg1"/>
                </a:solidFill>
                <a:latin typeface="Aptos" panose="020B0004020202020204" pitchFamily="34" charset="0"/>
              </a:rPr>
              <a:t>STUDENT DIFFERENTIATOR</a:t>
            </a:r>
          </a:p>
        </p:txBody>
      </p:sp>
      <p:sp>
        <p:nvSpPr>
          <p:cNvPr id="6" name="Text 4"/>
          <p:cNvSpPr/>
          <p:nvPr/>
        </p:nvSpPr>
        <p:spPr>
          <a:xfrm>
            <a:off x="457200" y="548640"/>
            <a:ext cx="8229600" cy="914400"/>
          </a:xfrm>
          <a:prstGeom prst="rect">
            <a:avLst/>
          </a:prstGeom>
          <a:noFill/>
          <a:ln/>
        </p:spPr>
        <p:txBody>
          <a:bodyPr wrap="square" lIns="0" tIns="0" rIns="0" bIns="0" rtlCol="0" anchor="ctr"/>
          <a:lstStyle/>
          <a:p>
            <a:pPr marL="0" indent="0">
              <a:buNone/>
            </a:pPr>
            <a:r>
              <a:rPr lang="en-US" sz="3000" b="1" dirty="0">
                <a:solidFill>
                  <a:srgbClr val="FFFFFF"/>
                </a:solidFill>
                <a:latin typeface="Aptos" panose="020B0004020202020204" pitchFamily="34" charset="0"/>
                <a:ea typeface="Trebuchet MS" pitchFamily="34" charset="-122"/>
                <a:cs typeface="Trebuchet MS" pitchFamily="34" charset="-120"/>
              </a:rPr>
              <a:t>This Is Not a Workshop</a:t>
            </a:r>
            <a:endParaRPr lang="en-US" sz="3000" dirty="0">
              <a:latin typeface="Aptos" panose="020B0004020202020204" pitchFamily="34" charset="0"/>
            </a:endParaRPr>
          </a:p>
          <a:p>
            <a:pPr marL="0" indent="0">
              <a:buNone/>
            </a:pPr>
            <a:r>
              <a:rPr lang="en-US" sz="3000" b="1" dirty="0">
                <a:solidFill>
                  <a:srgbClr val="FFFFFF"/>
                </a:solidFill>
                <a:latin typeface="Aptos" panose="020B0004020202020204" pitchFamily="34" charset="0"/>
                <a:ea typeface="Trebuchet MS" pitchFamily="34" charset="-122"/>
                <a:cs typeface="Trebuchet MS" pitchFamily="34" charset="-120"/>
              </a:rPr>
              <a:t>It Is a Career Readiness System</a:t>
            </a:r>
            <a:endParaRPr lang="en-US" sz="3000" dirty="0">
              <a:latin typeface="Aptos" panose="020B0004020202020204" pitchFamily="34" charset="0"/>
            </a:endParaRPr>
          </a:p>
        </p:txBody>
      </p:sp>
      <p:sp>
        <p:nvSpPr>
          <p:cNvPr id="7" name="Text 5"/>
          <p:cNvSpPr/>
          <p:nvPr/>
        </p:nvSpPr>
        <p:spPr>
          <a:xfrm>
            <a:off x="457200" y="1508760"/>
            <a:ext cx="8229600" cy="274320"/>
          </a:xfrm>
          <a:prstGeom prst="rect">
            <a:avLst/>
          </a:prstGeom>
          <a:noFill/>
          <a:ln/>
        </p:spPr>
        <p:txBody>
          <a:bodyPr wrap="square" lIns="0" tIns="0" rIns="0" bIns="0" rtlCol="0" anchor="ctr"/>
          <a:lstStyle/>
          <a:p>
            <a:pPr marL="0" indent="0">
              <a:buNone/>
            </a:pPr>
            <a:r>
              <a:rPr lang="en-US" sz="1400" i="1" dirty="0">
                <a:solidFill>
                  <a:srgbClr val="88BBDD"/>
                </a:solidFill>
                <a:latin typeface="Aptos" panose="020B0004020202020204" pitchFamily="34" charset="0"/>
                <a:ea typeface="Trebuchet MS" pitchFamily="34" charset="-122"/>
                <a:cs typeface="Trebuchet MS" pitchFamily="34" charset="-120"/>
              </a:rPr>
              <a:t>And every university has a responsibility to provide one</a:t>
            </a:r>
            <a:endParaRPr lang="en-US" sz="1400" dirty="0">
              <a:latin typeface="Aptos" panose="020B0004020202020204" pitchFamily="34" charset="0"/>
            </a:endParaRPr>
          </a:p>
        </p:txBody>
      </p:sp>
      <p:sp>
        <p:nvSpPr>
          <p:cNvPr id="8" name="Shape 6"/>
          <p:cNvSpPr/>
          <p:nvPr/>
        </p:nvSpPr>
        <p:spPr>
          <a:xfrm>
            <a:off x="457200" y="1920240"/>
            <a:ext cx="2606040" cy="2651760"/>
          </a:xfrm>
          <a:prstGeom prst="rect">
            <a:avLst/>
          </a:prstGeom>
          <a:solidFill>
            <a:srgbClr val="00519E">
              <a:alpha val="50000"/>
            </a:srgbClr>
          </a:solidFill>
          <a:ln w="6350">
            <a:solidFill>
              <a:srgbClr val="88AACC"/>
            </a:solidFill>
            <a:prstDash val="solid"/>
          </a:ln>
        </p:spPr>
        <p:txBody>
          <a:bodyPr/>
          <a:lstStyle/>
          <a:p>
            <a:endParaRPr lang="en-US">
              <a:latin typeface="Aptos" panose="020B0004020202020204" pitchFamily="34" charset="0"/>
            </a:endParaRPr>
          </a:p>
        </p:txBody>
      </p:sp>
      <p:sp>
        <p:nvSpPr>
          <p:cNvPr id="9" name="Text 7"/>
          <p:cNvSpPr/>
          <p:nvPr/>
        </p:nvSpPr>
        <p:spPr>
          <a:xfrm>
            <a:off x="566928" y="1975104"/>
            <a:ext cx="2377440" cy="329184"/>
          </a:xfrm>
          <a:prstGeom prst="rect">
            <a:avLst/>
          </a:prstGeom>
          <a:noFill/>
          <a:ln/>
        </p:spPr>
        <p:txBody>
          <a:bodyPr wrap="square" lIns="0" tIns="0" rIns="0" bIns="0" rtlCol="0" anchor="ctr"/>
          <a:lstStyle/>
          <a:p>
            <a:pPr marL="0" indent="0">
              <a:buNone/>
            </a:pPr>
            <a:r>
              <a:rPr lang="en-US" sz="1100" b="1" dirty="0">
                <a:solidFill>
                  <a:srgbClr val="FFFFFF"/>
                </a:solidFill>
                <a:latin typeface="Aptos" panose="020B0004020202020204" pitchFamily="34" charset="0"/>
                <a:ea typeface="Trebuchet MS" pitchFamily="34" charset="-122"/>
                <a:cs typeface="Trebuchet MS" pitchFamily="34" charset="-120"/>
              </a:rPr>
              <a:t>For Career Services</a:t>
            </a:r>
            <a:endParaRPr lang="en-US" sz="1100" dirty="0">
              <a:latin typeface="Aptos" panose="020B0004020202020204" pitchFamily="34" charset="0"/>
            </a:endParaRPr>
          </a:p>
        </p:txBody>
      </p:sp>
      <p:sp>
        <p:nvSpPr>
          <p:cNvPr id="10" name="Text 8"/>
          <p:cNvSpPr/>
          <p:nvPr/>
        </p:nvSpPr>
        <p:spPr>
          <a:xfrm>
            <a:off x="566928" y="2359152"/>
            <a:ext cx="2377440" cy="2103120"/>
          </a:xfrm>
          <a:prstGeom prst="rect">
            <a:avLst/>
          </a:prstGeom>
          <a:noFill/>
          <a:ln/>
        </p:spPr>
        <p:txBody>
          <a:bodyPr wrap="square" lIns="0" tIns="0" rIns="0" bIns="0" rtlCol="0" anchor="t"/>
          <a:lstStyle/>
          <a:p>
            <a:pPr marL="0" indent="0">
              <a:buNone/>
            </a:pPr>
            <a:r>
              <a:rPr lang="en-US" sz="1000" dirty="0">
                <a:solidFill>
                  <a:srgbClr val="DDEEFF"/>
                </a:solidFill>
                <a:latin typeface="Aptos" panose="020B0004020202020204" pitchFamily="34" charset="0"/>
                <a:ea typeface="Trebuchet MS" pitchFamily="34" charset="-122"/>
                <a:cs typeface="Trebuchet MS" pitchFamily="34" charset="-120"/>
              </a:rPr>
              <a:t>A structured, externally facilitated program that goes beyond resume reviews. Gives career services a measurable, repeatable offering that complements existing programming with documented outcomes.</a:t>
            </a:r>
            <a:endParaRPr lang="en-US" sz="1000" dirty="0">
              <a:latin typeface="Aptos" panose="020B0004020202020204" pitchFamily="34" charset="0"/>
            </a:endParaRPr>
          </a:p>
        </p:txBody>
      </p:sp>
      <p:sp>
        <p:nvSpPr>
          <p:cNvPr id="11" name="Shape 9"/>
          <p:cNvSpPr/>
          <p:nvPr/>
        </p:nvSpPr>
        <p:spPr>
          <a:xfrm>
            <a:off x="3291840" y="1920240"/>
            <a:ext cx="2606040" cy="2651760"/>
          </a:xfrm>
          <a:prstGeom prst="rect">
            <a:avLst/>
          </a:prstGeom>
          <a:solidFill>
            <a:srgbClr val="00519E">
              <a:alpha val="50000"/>
            </a:srgbClr>
          </a:solidFill>
          <a:ln w="6350">
            <a:solidFill>
              <a:srgbClr val="88AACC"/>
            </a:solidFill>
            <a:prstDash val="solid"/>
          </a:ln>
        </p:spPr>
        <p:txBody>
          <a:bodyPr/>
          <a:lstStyle/>
          <a:p>
            <a:endParaRPr lang="en-US">
              <a:latin typeface="Aptos" panose="020B0004020202020204" pitchFamily="34" charset="0"/>
            </a:endParaRPr>
          </a:p>
        </p:txBody>
      </p:sp>
      <p:sp>
        <p:nvSpPr>
          <p:cNvPr id="12" name="Text 10"/>
          <p:cNvSpPr/>
          <p:nvPr/>
        </p:nvSpPr>
        <p:spPr>
          <a:xfrm>
            <a:off x="3401568" y="1975104"/>
            <a:ext cx="2377440" cy="329184"/>
          </a:xfrm>
          <a:prstGeom prst="rect">
            <a:avLst/>
          </a:prstGeom>
          <a:noFill/>
          <a:ln/>
        </p:spPr>
        <p:txBody>
          <a:bodyPr wrap="square" lIns="0" tIns="0" rIns="0" bIns="0" rtlCol="0" anchor="ctr"/>
          <a:lstStyle/>
          <a:p>
            <a:pPr marL="0" indent="0">
              <a:buNone/>
            </a:pPr>
            <a:r>
              <a:rPr lang="en-US" sz="1100" b="1" dirty="0">
                <a:solidFill>
                  <a:srgbClr val="FFFFFF"/>
                </a:solidFill>
                <a:latin typeface="Aptos" panose="020B0004020202020204" pitchFamily="34" charset="0"/>
                <a:ea typeface="Trebuchet MS" pitchFamily="34" charset="-122"/>
                <a:cs typeface="Trebuchet MS" pitchFamily="34" charset="-120"/>
              </a:rPr>
              <a:t>For Deans &amp; Provosts</a:t>
            </a:r>
            <a:endParaRPr lang="en-US" sz="1100" dirty="0">
              <a:latin typeface="Aptos" panose="020B0004020202020204" pitchFamily="34" charset="0"/>
            </a:endParaRPr>
          </a:p>
        </p:txBody>
      </p:sp>
      <p:sp>
        <p:nvSpPr>
          <p:cNvPr id="13" name="Text 11"/>
          <p:cNvSpPr/>
          <p:nvPr/>
        </p:nvSpPr>
        <p:spPr>
          <a:xfrm>
            <a:off x="3401568" y="2359152"/>
            <a:ext cx="2377440" cy="2103120"/>
          </a:xfrm>
          <a:prstGeom prst="rect">
            <a:avLst/>
          </a:prstGeom>
          <a:noFill/>
          <a:ln/>
        </p:spPr>
        <p:txBody>
          <a:bodyPr wrap="square" lIns="0" tIns="0" rIns="0" bIns="0" rtlCol="0" anchor="t"/>
          <a:lstStyle/>
          <a:p>
            <a:pPr marL="0" indent="0">
              <a:buNone/>
            </a:pPr>
            <a:r>
              <a:rPr lang="en-US" sz="1000" dirty="0">
                <a:solidFill>
                  <a:srgbClr val="DDEEFF"/>
                </a:solidFill>
                <a:latin typeface="Aptos" panose="020B0004020202020204" pitchFamily="34" charset="0"/>
                <a:ea typeface="Trebuchet MS" pitchFamily="34" charset="-122"/>
                <a:cs typeface="Trebuchet MS" pitchFamily="34" charset="-120"/>
              </a:rPr>
              <a:t>A student outcomes investment with documented results. Demonstrates institutional commitment to post-graduation success. Scales across all majors — not just business students.</a:t>
            </a:r>
            <a:endParaRPr lang="en-US" sz="1000" dirty="0">
              <a:latin typeface="Aptos" panose="020B0004020202020204" pitchFamily="34" charset="0"/>
            </a:endParaRPr>
          </a:p>
        </p:txBody>
      </p:sp>
      <p:sp>
        <p:nvSpPr>
          <p:cNvPr id="14" name="Shape 12"/>
          <p:cNvSpPr/>
          <p:nvPr/>
        </p:nvSpPr>
        <p:spPr>
          <a:xfrm>
            <a:off x="6126480" y="1920240"/>
            <a:ext cx="2606040" cy="2651760"/>
          </a:xfrm>
          <a:prstGeom prst="rect">
            <a:avLst/>
          </a:prstGeom>
          <a:solidFill>
            <a:srgbClr val="00519E">
              <a:alpha val="50000"/>
            </a:srgbClr>
          </a:solidFill>
          <a:ln w="6350">
            <a:solidFill>
              <a:srgbClr val="88AACC"/>
            </a:solidFill>
            <a:prstDash val="solid"/>
          </a:ln>
        </p:spPr>
        <p:txBody>
          <a:bodyPr/>
          <a:lstStyle/>
          <a:p>
            <a:endParaRPr lang="en-US">
              <a:latin typeface="Aptos" panose="020B0004020202020204" pitchFamily="34" charset="0"/>
            </a:endParaRPr>
          </a:p>
        </p:txBody>
      </p:sp>
      <p:sp>
        <p:nvSpPr>
          <p:cNvPr id="15" name="Text 13"/>
          <p:cNvSpPr/>
          <p:nvPr/>
        </p:nvSpPr>
        <p:spPr>
          <a:xfrm>
            <a:off x="6236208" y="1975104"/>
            <a:ext cx="2377440" cy="329184"/>
          </a:xfrm>
          <a:prstGeom prst="rect">
            <a:avLst/>
          </a:prstGeom>
          <a:noFill/>
          <a:ln/>
        </p:spPr>
        <p:txBody>
          <a:bodyPr wrap="square" lIns="0" tIns="0" rIns="0" bIns="0" rtlCol="0" anchor="ctr"/>
          <a:lstStyle/>
          <a:p>
            <a:pPr marL="0" indent="0">
              <a:buNone/>
            </a:pPr>
            <a:r>
              <a:rPr lang="en-US" sz="1100" b="1" dirty="0">
                <a:solidFill>
                  <a:srgbClr val="FFFFFF"/>
                </a:solidFill>
                <a:latin typeface="Aptos" panose="020B0004020202020204" pitchFamily="34" charset="0"/>
                <a:ea typeface="Trebuchet MS" pitchFamily="34" charset="-122"/>
                <a:cs typeface="Trebuchet MS" pitchFamily="34" charset="-120"/>
              </a:rPr>
              <a:t>For University Leadership</a:t>
            </a:r>
            <a:endParaRPr lang="en-US" sz="1100" dirty="0">
              <a:latin typeface="Aptos" panose="020B0004020202020204" pitchFamily="34" charset="0"/>
            </a:endParaRPr>
          </a:p>
        </p:txBody>
      </p:sp>
      <p:sp>
        <p:nvSpPr>
          <p:cNvPr id="16" name="Text 14"/>
          <p:cNvSpPr/>
          <p:nvPr/>
        </p:nvSpPr>
        <p:spPr>
          <a:xfrm>
            <a:off x="6236208" y="2359152"/>
            <a:ext cx="2377440" cy="2103120"/>
          </a:xfrm>
          <a:prstGeom prst="rect">
            <a:avLst/>
          </a:prstGeom>
          <a:noFill/>
          <a:ln/>
        </p:spPr>
        <p:txBody>
          <a:bodyPr wrap="square" lIns="0" tIns="0" rIns="0" bIns="0" rtlCol="0" anchor="t"/>
          <a:lstStyle/>
          <a:p>
            <a:pPr marL="0" indent="0">
              <a:buNone/>
            </a:pPr>
            <a:r>
              <a:rPr lang="en-US" sz="1000" dirty="0">
                <a:solidFill>
                  <a:srgbClr val="DDEEFF"/>
                </a:solidFill>
                <a:latin typeface="Aptos" panose="020B0004020202020204" pitchFamily="34" charset="0"/>
                <a:ea typeface="Trebuchet MS" pitchFamily="34" charset="-122"/>
                <a:cs typeface="Trebuchet MS" pitchFamily="34" charset="-120"/>
              </a:rPr>
              <a:t>Students who land jobs become alumni who give back. Career readiness is a retention and reputation play, not just a placement metric. Think Evolutionary is the partner that delivers it.</a:t>
            </a:r>
            <a:endParaRPr lang="en-US" sz="1000" dirty="0">
              <a:latin typeface="Aptos" panose="020B0004020202020204" pitchFamily="34" charset="0"/>
            </a:endParaRPr>
          </a:p>
        </p:txBody>
      </p:sp>
      <p:sp>
        <p:nvSpPr>
          <p:cNvPr id="17" name="Shape 15"/>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19" name="Text 17"/>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Trebuchet MS" pitchFamily="34" charset="0"/>
                <a:ea typeface="Trebuchet MS" pitchFamily="34" charset="-122"/>
                <a:cs typeface="Trebuchet MS" pitchFamily="34" charset="-120"/>
              </a:rPr>
              <a:t>SLIDE 8 ·  STUDENT TRACK</a:t>
            </a:r>
            <a:endParaRPr lang="en-US" sz="700" dirty="0"/>
          </a:p>
        </p:txBody>
      </p:sp>
      <p:sp>
        <p:nvSpPr>
          <p:cNvPr id="20" name="Shape 18"/>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21" name="Text 19"/>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24" name="Text 19">
            <a:extLst>
              <a:ext uri="{FF2B5EF4-FFF2-40B4-BE49-F238E27FC236}">
                <a16:creationId xmlns:a16="http://schemas.microsoft.com/office/drawing/2014/main" id="{E66D6C3B-0A91-2DEB-295C-E048D90BE436}"/>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Trebuchet MS" pitchFamily="34" charset="0"/>
                <a:ea typeface="Trebuchet MS" pitchFamily="34" charset="-122"/>
                <a:cs typeface="Trebuchet MS" pitchFamily="34" charset="-120"/>
              </a:rPr>
              <a:t>THE INTERVIEW PLAYBOOK</a:t>
            </a:r>
            <a:endParaRPr lang="en-US" sz="700" dirty="0"/>
          </a:p>
        </p:txBody>
      </p:sp>
      <p:pic>
        <p:nvPicPr>
          <p:cNvPr id="25" name="Picture 24">
            <a:extLst>
              <a:ext uri="{FF2B5EF4-FFF2-40B4-BE49-F238E27FC236}">
                <a16:creationId xmlns:a16="http://schemas.microsoft.com/office/drawing/2014/main" id="{BCA4FE14-D493-3E8F-86B5-F91FF2F5E61D}"/>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457200" y="256032"/>
            <a:ext cx="2011680" cy="201168"/>
          </a:xfrm>
          <a:prstGeom prst="rect">
            <a:avLst/>
          </a:prstGeom>
          <a:solidFill>
            <a:srgbClr val="00519E">
              <a:alpha val="12000"/>
            </a:srgbClr>
          </a:solidFill>
          <a:ln w="6350">
            <a:solidFill>
              <a:srgbClr val="00519E"/>
            </a:solidFill>
            <a:prstDash val="solid"/>
          </a:ln>
        </p:spPr>
        <p:txBody>
          <a:bodyPr/>
          <a:lstStyle/>
          <a:p>
            <a:endParaRPr lang="en-US">
              <a:latin typeface="Aptos" panose="020B0004020202020204" pitchFamily="34" charset="0"/>
            </a:endParaRPr>
          </a:p>
        </p:txBody>
      </p:sp>
      <p:sp>
        <p:nvSpPr>
          <p:cNvPr id="3" name="Text 1"/>
          <p:cNvSpPr/>
          <p:nvPr/>
        </p:nvSpPr>
        <p:spPr>
          <a:xfrm>
            <a:off x="457200" y="256032"/>
            <a:ext cx="2011680" cy="201168"/>
          </a:xfrm>
          <a:prstGeom prst="rect">
            <a:avLst/>
          </a:prstGeom>
          <a:noFill/>
          <a:ln/>
        </p:spPr>
        <p:txBody>
          <a:bodyPr wrap="square" lIns="0" tIns="0" rIns="0" bIns="0" rtlCol="0" anchor="ctr"/>
          <a:lstStyle/>
          <a:p>
            <a:pPr marL="0" indent="0" algn="ctr">
              <a:buNone/>
            </a:pPr>
            <a:r>
              <a:rPr lang="en-US" sz="750" b="1" kern="0" spc="150" dirty="0">
                <a:solidFill>
                  <a:srgbClr val="00519E"/>
                </a:solidFill>
                <a:latin typeface="Aptos" panose="020B0004020202020204" pitchFamily="34" charset="0"/>
                <a:ea typeface="Trebuchet MS" pitchFamily="34" charset="-122"/>
                <a:cs typeface="Trebuchet MS" pitchFamily="34" charset="-120"/>
              </a:rPr>
              <a:t>THE PROOF</a:t>
            </a:r>
            <a:endParaRPr lang="en-US" sz="750" dirty="0">
              <a:latin typeface="Aptos" panose="020B0004020202020204" pitchFamily="34" charset="0"/>
            </a:endParaRPr>
          </a:p>
        </p:txBody>
      </p:sp>
      <p:sp>
        <p:nvSpPr>
          <p:cNvPr id="4" name="Text 2"/>
          <p:cNvSpPr/>
          <p:nvPr/>
        </p:nvSpPr>
        <p:spPr>
          <a:xfrm>
            <a:off x="457200" y="502920"/>
            <a:ext cx="8229600" cy="475488"/>
          </a:xfrm>
          <a:prstGeom prst="rect">
            <a:avLst/>
          </a:prstGeom>
          <a:noFill/>
          <a:ln/>
        </p:spPr>
        <p:txBody>
          <a:bodyPr wrap="square" lIns="0" tIns="0" rIns="0" bIns="0" rtlCol="0" anchor="ctr"/>
          <a:lstStyle/>
          <a:p>
            <a:pPr marL="0" indent="0">
              <a:buNone/>
            </a:pPr>
            <a:r>
              <a:rPr lang="en-US" sz="2800" b="1" dirty="0">
                <a:solidFill>
                  <a:srgbClr val="1B2A4A"/>
                </a:solidFill>
                <a:latin typeface="Aptos" panose="020B0004020202020204" pitchFamily="34" charset="0"/>
                <a:ea typeface="Trebuchet MS" pitchFamily="34" charset="-122"/>
                <a:cs typeface="Trebuchet MS" pitchFamily="34" charset="-120"/>
              </a:rPr>
              <a:t>Proven at JMU - April 2026</a:t>
            </a:r>
            <a:endParaRPr lang="en-US" sz="2800" dirty="0">
              <a:latin typeface="Aptos" panose="020B0004020202020204" pitchFamily="34" charset="0"/>
            </a:endParaRPr>
          </a:p>
        </p:txBody>
      </p:sp>
      <p:sp>
        <p:nvSpPr>
          <p:cNvPr id="5" name="Text 3"/>
          <p:cNvSpPr/>
          <p:nvPr/>
        </p:nvSpPr>
        <p:spPr>
          <a:xfrm>
            <a:off x="457200" y="1024128"/>
            <a:ext cx="8229600" cy="256032"/>
          </a:xfrm>
          <a:prstGeom prst="rect">
            <a:avLst/>
          </a:prstGeom>
          <a:noFill/>
          <a:ln/>
        </p:spPr>
        <p:txBody>
          <a:bodyPr wrap="square" lIns="0" tIns="0" rIns="0" bIns="0" rtlCol="0" anchor="ctr"/>
          <a:lstStyle/>
          <a:p>
            <a:pPr marL="0" indent="0">
              <a:buNone/>
            </a:pPr>
            <a:r>
              <a:rPr lang="en-US" sz="1200" dirty="0">
                <a:solidFill>
                  <a:srgbClr val="666666"/>
                </a:solidFill>
                <a:latin typeface="Aptos" panose="020B0004020202020204" pitchFamily="34" charset="0"/>
                <a:ea typeface="Trebuchet MS" pitchFamily="34" charset="-122"/>
                <a:cs typeface="Trebuchet MS" pitchFamily="34" charset="-120"/>
              </a:rPr>
              <a:t>Real students - Real judges - Documented outcomes</a:t>
            </a:r>
            <a:endParaRPr lang="en-US" sz="1200" dirty="0">
              <a:latin typeface="Aptos" panose="020B0004020202020204" pitchFamily="34" charset="0"/>
            </a:endParaRPr>
          </a:p>
        </p:txBody>
      </p:sp>
      <p:sp>
        <p:nvSpPr>
          <p:cNvPr id="6" name="Shape 4"/>
          <p:cNvSpPr/>
          <p:nvPr/>
        </p:nvSpPr>
        <p:spPr>
          <a:xfrm>
            <a:off x="457200" y="1389888"/>
            <a:ext cx="1828800" cy="132588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7" name="Text 5"/>
          <p:cNvSpPr/>
          <p:nvPr/>
        </p:nvSpPr>
        <p:spPr>
          <a:xfrm>
            <a:off x="457200" y="1481328"/>
            <a:ext cx="1828800" cy="715975"/>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4.9/5</a:t>
            </a:r>
            <a:endParaRPr lang="en-US" sz="3000" dirty="0">
              <a:latin typeface="Aptos" panose="020B0004020202020204" pitchFamily="34" charset="0"/>
            </a:endParaRPr>
          </a:p>
        </p:txBody>
      </p:sp>
      <p:sp>
        <p:nvSpPr>
          <p:cNvPr id="8" name="Text 6"/>
          <p:cNvSpPr/>
          <p:nvPr/>
        </p:nvSpPr>
        <p:spPr>
          <a:xfrm>
            <a:off x="457200" y="2185416"/>
            <a:ext cx="1828800" cy="477317"/>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Overall rating</a:t>
            </a:r>
            <a:endParaRPr lang="en-US" sz="950" dirty="0">
              <a:latin typeface="Aptos" panose="020B0004020202020204" pitchFamily="34" charset="0"/>
            </a:endParaRPr>
          </a:p>
        </p:txBody>
      </p:sp>
      <p:sp>
        <p:nvSpPr>
          <p:cNvPr id="9" name="Shape 7"/>
          <p:cNvSpPr/>
          <p:nvPr/>
        </p:nvSpPr>
        <p:spPr>
          <a:xfrm>
            <a:off x="2423160" y="1389888"/>
            <a:ext cx="1828800" cy="132588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10" name="Text 8"/>
          <p:cNvSpPr/>
          <p:nvPr/>
        </p:nvSpPr>
        <p:spPr>
          <a:xfrm>
            <a:off x="2423160" y="1481328"/>
            <a:ext cx="1828800" cy="715975"/>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17/17</a:t>
            </a:r>
            <a:endParaRPr lang="en-US" sz="3000" dirty="0">
              <a:latin typeface="Aptos" panose="020B0004020202020204" pitchFamily="34" charset="0"/>
            </a:endParaRPr>
          </a:p>
        </p:txBody>
      </p:sp>
      <p:sp>
        <p:nvSpPr>
          <p:cNvPr id="11" name="Text 9"/>
          <p:cNvSpPr/>
          <p:nvPr/>
        </p:nvSpPr>
        <p:spPr>
          <a:xfrm>
            <a:off x="2423160" y="2185416"/>
            <a:ext cx="1828800" cy="477317"/>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Would attend</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another event</a:t>
            </a:r>
            <a:endParaRPr lang="en-US" sz="950" dirty="0">
              <a:latin typeface="Aptos" panose="020B0004020202020204" pitchFamily="34" charset="0"/>
            </a:endParaRPr>
          </a:p>
        </p:txBody>
      </p:sp>
      <p:sp>
        <p:nvSpPr>
          <p:cNvPr id="12" name="Shape 10"/>
          <p:cNvSpPr/>
          <p:nvPr/>
        </p:nvSpPr>
        <p:spPr>
          <a:xfrm>
            <a:off x="4389120" y="1389888"/>
            <a:ext cx="1828800" cy="1325880"/>
          </a:xfrm>
          <a:prstGeom prst="rect">
            <a:avLst/>
          </a:prstGeom>
          <a:solidFill>
            <a:srgbClr val="E8F0F9"/>
          </a:solidFill>
          <a:ln w="6350">
            <a:solidFill>
              <a:srgbClr val="D9D9D9"/>
            </a:solidFill>
            <a:prstDash val="solid"/>
          </a:ln>
        </p:spPr>
        <p:txBody>
          <a:bodyPr/>
          <a:lstStyle/>
          <a:p>
            <a:endParaRPr lang="en-US">
              <a:latin typeface="Aptos" panose="020B0004020202020204" pitchFamily="34" charset="0"/>
            </a:endParaRPr>
          </a:p>
        </p:txBody>
      </p:sp>
      <p:sp>
        <p:nvSpPr>
          <p:cNvPr id="13" name="Text 11"/>
          <p:cNvSpPr/>
          <p:nvPr/>
        </p:nvSpPr>
        <p:spPr>
          <a:xfrm>
            <a:off x="4389120" y="1481328"/>
            <a:ext cx="1828800" cy="715975"/>
          </a:xfrm>
          <a:prstGeom prst="rect">
            <a:avLst/>
          </a:prstGeom>
          <a:noFill/>
          <a:ln/>
        </p:spPr>
        <p:txBody>
          <a:bodyPr wrap="square" lIns="0" tIns="0" rIns="0" bIns="0" rtlCol="0" anchor="b"/>
          <a:lstStyle/>
          <a:p>
            <a:pPr marL="0" indent="0" algn="ctr">
              <a:buNone/>
            </a:pPr>
            <a:r>
              <a:rPr lang="en-US" sz="3000" b="1" dirty="0">
                <a:solidFill>
                  <a:srgbClr val="00519E"/>
                </a:solidFill>
                <a:latin typeface="Aptos" panose="020B0004020202020204" pitchFamily="34" charset="0"/>
                <a:ea typeface="Trebuchet MS" pitchFamily="34" charset="-122"/>
                <a:cs typeface="Trebuchet MS" pitchFamily="34" charset="-120"/>
              </a:rPr>
              <a:t>4.9/5</a:t>
            </a:r>
            <a:endParaRPr lang="en-US" sz="3000" dirty="0">
              <a:latin typeface="Aptos" panose="020B0004020202020204" pitchFamily="34" charset="0"/>
            </a:endParaRPr>
          </a:p>
        </p:txBody>
      </p:sp>
      <p:sp>
        <p:nvSpPr>
          <p:cNvPr id="14" name="Text 12"/>
          <p:cNvSpPr/>
          <p:nvPr/>
        </p:nvSpPr>
        <p:spPr>
          <a:xfrm>
            <a:off x="4389120" y="2185416"/>
            <a:ext cx="1828800" cy="477317"/>
          </a:xfrm>
          <a:prstGeom prst="rect">
            <a:avLst/>
          </a:prstGeom>
          <a:noFill/>
          <a:ln/>
        </p:spPr>
        <p:txBody>
          <a:bodyPr wrap="square" lIns="0" tIns="0" rIns="0" bIns="0" rtlCol="0" anchor="t"/>
          <a:lstStyle/>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Judge usefulness</a:t>
            </a:r>
            <a:endParaRPr lang="en-US" sz="950" dirty="0">
              <a:latin typeface="Aptos" panose="020B0004020202020204" pitchFamily="34" charset="0"/>
            </a:endParaRPr>
          </a:p>
          <a:p>
            <a:pPr marL="0" indent="0" algn="ctr">
              <a:buNone/>
            </a:pPr>
            <a:r>
              <a:rPr lang="en-US" sz="950" dirty="0">
                <a:solidFill>
                  <a:srgbClr val="666666"/>
                </a:solidFill>
                <a:latin typeface="Aptos" panose="020B0004020202020204" pitchFamily="34" charset="0"/>
                <a:ea typeface="Trebuchet MS" pitchFamily="34" charset="-122"/>
                <a:cs typeface="Trebuchet MS" pitchFamily="34" charset="-120"/>
              </a:rPr>
              <a:t>rating</a:t>
            </a:r>
            <a:endParaRPr lang="en-US" sz="950" dirty="0">
              <a:latin typeface="Aptos" panose="020B0004020202020204" pitchFamily="34" charset="0"/>
            </a:endParaRPr>
          </a:p>
        </p:txBody>
      </p:sp>
      <p:sp>
        <p:nvSpPr>
          <p:cNvPr id="15" name="Shape 13"/>
          <p:cNvSpPr/>
          <p:nvPr/>
        </p:nvSpPr>
        <p:spPr>
          <a:xfrm>
            <a:off x="6400800" y="1389888"/>
            <a:ext cx="2286000" cy="1325880"/>
          </a:xfrm>
          <a:prstGeom prst="rect">
            <a:avLst/>
          </a:prstGeom>
          <a:solidFill>
            <a:srgbClr val="1B2A4A"/>
          </a:solidFill>
          <a:ln w="12700">
            <a:solidFill>
              <a:srgbClr val="1B2A4A"/>
            </a:solidFill>
            <a:prstDash val="solid"/>
          </a:ln>
        </p:spPr>
        <p:txBody>
          <a:bodyPr/>
          <a:lstStyle/>
          <a:p>
            <a:endParaRPr lang="en-US">
              <a:latin typeface="Aptos" panose="020B0004020202020204" pitchFamily="34" charset="0"/>
            </a:endParaRPr>
          </a:p>
        </p:txBody>
      </p:sp>
      <p:sp>
        <p:nvSpPr>
          <p:cNvPr id="16" name="Text 14"/>
          <p:cNvSpPr/>
          <p:nvPr/>
        </p:nvSpPr>
        <p:spPr>
          <a:xfrm>
            <a:off x="6400800" y="1444752"/>
            <a:ext cx="2286000" cy="438912"/>
          </a:xfrm>
          <a:prstGeom prst="rect">
            <a:avLst/>
          </a:prstGeom>
          <a:noFill/>
          <a:ln/>
        </p:spPr>
        <p:txBody>
          <a:bodyPr wrap="square" lIns="0" tIns="0" rIns="0" bIns="0" rtlCol="0" anchor="ctr"/>
          <a:lstStyle/>
          <a:p>
            <a:pPr marL="0" indent="0" algn="ctr">
              <a:buNone/>
            </a:pPr>
            <a:r>
              <a:rPr lang="en-US" sz="1200" b="1" dirty="0">
                <a:solidFill>
                  <a:srgbClr val="FFFFFF"/>
                </a:solidFill>
                <a:latin typeface="Aptos" panose="020B0004020202020204" pitchFamily="34" charset="0"/>
                <a:ea typeface="Trebuchet MS" pitchFamily="34" charset="-122"/>
                <a:cs typeface="Trebuchet MS" pitchFamily="34" charset="-120"/>
              </a:rPr>
              <a:t>Cross-Major</a:t>
            </a:r>
            <a:endParaRPr lang="en-US" sz="1200" dirty="0">
              <a:latin typeface="Aptos" panose="020B0004020202020204" pitchFamily="34" charset="0"/>
            </a:endParaRPr>
          </a:p>
          <a:p>
            <a:pPr marL="0" indent="0" algn="ctr">
              <a:buNone/>
            </a:pPr>
            <a:r>
              <a:rPr lang="en-US" sz="1200" b="1" dirty="0">
                <a:solidFill>
                  <a:srgbClr val="FFFFFF"/>
                </a:solidFill>
                <a:latin typeface="Aptos" panose="020B0004020202020204" pitchFamily="34" charset="0"/>
                <a:ea typeface="Trebuchet MS" pitchFamily="34" charset="-122"/>
                <a:cs typeface="Trebuchet MS" pitchFamily="34" charset="-120"/>
              </a:rPr>
              <a:t>Reach</a:t>
            </a:r>
            <a:endParaRPr lang="en-US" sz="1200" dirty="0">
              <a:latin typeface="Aptos" panose="020B0004020202020204" pitchFamily="34" charset="0"/>
            </a:endParaRPr>
          </a:p>
        </p:txBody>
      </p:sp>
      <p:sp>
        <p:nvSpPr>
          <p:cNvPr id="17" name="Text 15"/>
          <p:cNvSpPr/>
          <p:nvPr/>
        </p:nvSpPr>
        <p:spPr>
          <a:xfrm>
            <a:off x="6400800" y="1938528"/>
            <a:ext cx="2286000" cy="658368"/>
          </a:xfrm>
          <a:prstGeom prst="rect">
            <a:avLst/>
          </a:prstGeom>
          <a:noFill/>
          <a:ln/>
        </p:spPr>
        <p:txBody>
          <a:bodyPr wrap="square" lIns="0" tIns="0" rIns="0" bIns="0" rtlCol="0" anchor="ctr"/>
          <a:lstStyle/>
          <a:p>
            <a:pPr marL="0" indent="0" algn="ctr">
              <a:buNone/>
            </a:pPr>
            <a:r>
              <a:rPr lang="en-US" sz="1000" dirty="0">
                <a:solidFill>
                  <a:srgbClr val="AACCEE"/>
                </a:solidFill>
                <a:latin typeface="Aptos" panose="020B0004020202020204" pitchFamily="34" charset="0"/>
                <a:ea typeface="Trebuchet MS" pitchFamily="34" charset="-122"/>
                <a:cs typeface="Trebuchet MS" pitchFamily="34" charset="-120"/>
              </a:rPr>
              <a:t>Business · Math · IT · Nursing</a:t>
            </a:r>
            <a:endParaRPr lang="en-US" sz="1000" dirty="0">
              <a:latin typeface="Aptos" panose="020B0004020202020204" pitchFamily="34" charset="0"/>
            </a:endParaRPr>
          </a:p>
          <a:p>
            <a:pPr marL="0" indent="0" algn="ctr">
              <a:buNone/>
            </a:pPr>
            <a:r>
              <a:rPr lang="en-US" sz="1000" dirty="0">
                <a:solidFill>
                  <a:srgbClr val="AACCEE"/>
                </a:solidFill>
                <a:latin typeface="Aptos" panose="020B0004020202020204" pitchFamily="34" charset="0"/>
                <a:ea typeface="Trebuchet MS" pitchFamily="34" charset="-122"/>
                <a:cs typeface="Trebuchet MS" pitchFamily="34" charset="-120"/>
              </a:rPr>
              <a:t>All rated 5/5</a:t>
            </a:r>
            <a:endParaRPr lang="en-US" sz="1000" dirty="0">
              <a:latin typeface="Aptos" panose="020B0004020202020204" pitchFamily="34" charset="0"/>
            </a:endParaRPr>
          </a:p>
        </p:txBody>
      </p:sp>
      <p:sp>
        <p:nvSpPr>
          <p:cNvPr id="18" name="Text 16"/>
          <p:cNvSpPr/>
          <p:nvPr/>
        </p:nvSpPr>
        <p:spPr>
          <a:xfrm>
            <a:off x="457200" y="2834640"/>
            <a:ext cx="4114800" cy="201168"/>
          </a:xfrm>
          <a:prstGeom prst="rect">
            <a:avLst/>
          </a:prstGeom>
          <a:noFill/>
          <a:ln/>
        </p:spPr>
        <p:txBody>
          <a:bodyPr wrap="square" lIns="0" tIns="0" rIns="0" bIns="0" rtlCol="0" anchor="ctr"/>
          <a:lstStyle/>
          <a:p>
            <a:pPr marL="0" indent="0">
              <a:buNone/>
            </a:pPr>
            <a:r>
              <a:rPr lang="en-US" sz="750" b="1" kern="0" spc="150" dirty="0">
                <a:solidFill>
                  <a:srgbClr val="00519E"/>
                </a:solidFill>
                <a:latin typeface="Aptos" panose="020B0004020202020204" pitchFamily="34" charset="0"/>
                <a:ea typeface="Trebuchet MS" pitchFamily="34" charset="-122"/>
                <a:cs typeface="Trebuchet MS" pitchFamily="34" charset="-120"/>
              </a:rPr>
              <a:t>WHAT STUDENTS TOOK AWAY</a:t>
            </a:r>
            <a:endParaRPr lang="en-US" sz="750" dirty="0">
              <a:latin typeface="Aptos" panose="020B0004020202020204" pitchFamily="34" charset="0"/>
            </a:endParaRPr>
          </a:p>
        </p:txBody>
      </p:sp>
      <p:sp>
        <p:nvSpPr>
          <p:cNvPr id="19" name="Text 17"/>
          <p:cNvSpPr/>
          <p:nvPr/>
        </p:nvSpPr>
        <p:spPr>
          <a:xfrm>
            <a:off x="457200" y="3090672"/>
            <a:ext cx="4114800" cy="384048"/>
          </a:xfrm>
          <a:prstGeom prst="rect">
            <a:avLst/>
          </a:prstGeom>
          <a:noFill/>
          <a:ln/>
        </p:spPr>
        <p:txBody>
          <a:bodyPr wrap="square" lIns="0" tIns="0" rIns="0" bIns="0" rtlCol="0" anchor="ctr"/>
          <a:lstStyle/>
          <a:p>
            <a:pPr marL="0" indent="0">
              <a:buNone/>
            </a:pPr>
            <a:r>
              <a:rPr lang="en-US" sz="950" i="1" dirty="0">
                <a:solidFill>
                  <a:srgbClr val="333333"/>
                </a:solidFill>
                <a:latin typeface="Aptos" panose="020B0004020202020204" pitchFamily="34" charset="0"/>
                <a:ea typeface="Trebuchet MS" pitchFamily="34" charset="-122"/>
                <a:cs typeface="Trebuchet MS" pitchFamily="34" charset="-120"/>
              </a:rPr>
              <a:t>"Case studies are not as hard as you think."</a:t>
            </a:r>
            <a:endParaRPr lang="en-US" sz="950" dirty="0">
              <a:latin typeface="Aptos" panose="020B0004020202020204" pitchFamily="34" charset="0"/>
            </a:endParaRPr>
          </a:p>
        </p:txBody>
      </p:sp>
      <p:sp>
        <p:nvSpPr>
          <p:cNvPr id="20" name="Text 18"/>
          <p:cNvSpPr/>
          <p:nvPr/>
        </p:nvSpPr>
        <p:spPr>
          <a:xfrm>
            <a:off x="457200" y="3511296"/>
            <a:ext cx="4114800" cy="384048"/>
          </a:xfrm>
          <a:prstGeom prst="rect">
            <a:avLst/>
          </a:prstGeom>
          <a:noFill/>
          <a:ln/>
        </p:spPr>
        <p:txBody>
          <a:bodyPr wrap="square" lIns="0" tIns="0" rIns="0" bIns="0" rtlCol="0" anchor="ctr"/>
          <a:lstStyle/>
          <a:p>
            <a:pPr marL="0" indent="0">
              <a:buNone/>
            </a:pPr>
            <a:r>
              <a:rPr lang="en-US" sz="950" i="1" dirty="0">
                <a:solidFill>
                  <a:srgbClr val="333333"/>
                </a:solidFill>
                <a:latin typeface="Aptos" panose="020B0004020202020204" pitchFamily="34" charset="0"/>
                <a:ea typeface="Trebuchet MS" pitchFamily="34" charset="-122"/>
                <a:cs typeface="Trebuchet MS" pitchFamily="34" charset="-120"/>
              </a:rPr>
              <a:t>"Be more intentional on interviewing."</a:t>
            </a:r>
            <a:endParaRPr lang="en-US" sz="950" dirty="0">
              <a:latin typeface="Aptos" panose="020B0004020202020204" pitchFamily="34" charset="0"/>
            </a:endParaRPr>
          </a:p>
        </p:txBody>
      </p:sp>
      <p:sp>
        <p:nvSpPr>
          <p:cNvPr id="21" name="Text 19"/>
          <p:cNvSpPr/>
          <p:nvPr/>
        </p:nvSpPr>
        <p:spPr>
          <a:xfrm>
            <a:off x="457200" y="3931920"/>
            <a:ext cx="4114800" cy="384048"/>
          </a:xfrm>
          <a:prstGeom prst="rect">
            <a:avLst/>
          </a:prstGeom>
          <a:noFill/>
          <a:ln/>
        </p:spPr>
        <p:txBody>
          <a:bodyPr wrap="square" lIns="0" tIns="0" rIns="0" bIns="0" rtlCol="0" anchor="ctr"/>
          <a:lstStyle/>
          <a:p>
            <a:pPr marL="0" indent="0">
              <a:buNone/>
            </a:pPr>
            <a:r>
              <a:rPr lang="en-US" sz="950" i="1" dirty="0">
                <a:solidFill>
                  <a:srgbClr val="333333"/>
                </a:solidFill>
                <a:latin typeface="Aptos" panose="020B0004020202020204" pitchFamily="34" charset="0"/>
                <a:ea typeface="Trebuchet MS" pitchFamily="34" charset="-122"/>
                <a:cs typeface="Trebuchet MS" pitchFamily="34" charset="-120"/>
              </a:rPr>
              <a:t>"There really isn't one right answer. It's about the reasoning."</a:t>
            </a:r>
            <a:endParaRPr lang="en-US" sz="950" dirty="0">
              <a:latin typeface="Aptos" panose="020B0004020202020204" pitchFamily="34" charset="0"/>
            </a:endParaRPr>
          </a:p>
        </p:txBody>
      </p:sp>
      <p:sp>
        <p:nvSpPr>
          <p:cNvPr id="22" name="Text 20"/>
          <p:cNvSpPr/>
          <p:nvPr/>
        </p:nvSpPr>
        <p:spPr>
          <a:xfrm>
            <a:off x="457200" y="4352544"/>
            <a:ext cx="4114800" cy="384048"/>
          </a:xfrm>
          <a:prstGeom prst="rect">
            <a:avLst/>
          </a:prstGeom>
          <a:noFill/>
          <a:ln/>
        </p:spPr>
        <p:txBody>
          <a:bodyPr wrap="square" lIns="0" tIns="0" rIns="0" bIns="0" rtlCol="0" anchor="ctr"/>
          <a:lstStyle/>
          <a:p>
            <a:pPr marL="0" indent="0">
              <a:buNone/>
            </a:pPr>
            <a:r>
              <a:rPr lang="en-US" sz="950" i="1" dirty="0">
                <a:solidFill>
                  <a:srgbClr val="333333"/>
                </a:solidFill>
                <a:latin typeface="Aptos" panose="020B0004020202020204" pitchFamily="34" charset="0"/>
                <a:ea typeface="Trebuchet MS" pitchFamily="34" charset="-122"/>
                <a:cs typeface="Trebuchet MS" pitchFamily="34" charset="-120"/>
              </a:rPr>
              <a:t>"Practice makes better."</a:t>
            </a:r>
            <a:endParaRPr lang="en-US" sz="950" dirty="0">
              <a:latin typeface="Aptos" panose="020B0004020202020204" pitchFamily="34" charset="0"/>
            </a:endParaRPr>
          </a:p>
        </p:txBody>
      </p:sp>
      <p:sp>
        <p:nvSpPr>
          <p:cNvPr id="23" name="Text 21"/>
          <p:cNvSpPr/>
          <p:nvPr/>
        </p:nvSpPr>
        <p:spPr>
          <a:xfrm>
            <a:off x="4754880" y="2834640"/>
            <a:ext cx="3931920" cy="201168"/>
          </a:xfrm>
          <a:prstGeom prst="rect">
            <a:avLst/>
          </a:prstGeom>
          <a:noFill/>
          <a:ln/>
        </p:spPr>
        <p:txBody>
          <a:bodyPr wrap="square" lIns="0" tIns="0" rIns="0" bIns="0" rtlCol="0" anchor="ctr"/>
          <a:lstStyle/>
          <a:p>
            <a:pPr marL="0" indent="0">
              <a:buNone/>
            </a:pPr>
            <a:r>
              <a:rPr lang="en-US" sz="750" b="1" kern="0" spc="150" dirty="0">
                <a:solidFill>
                  <a:srgbClr val="00519E"/>
                </a:solidFill>
                <a:latin typeface="Aptos" panose="020B0004020202020204" pitchFamily="34" charset="0"/>
                <a:ea typeface="Trebuchet MS" pitchFamily="34" charset="-122"/>
                <a:cs typeface="Trebuchet MS" pitchFamily="34" charset="-120"/>
              </a:rPr>
              <a:t>JUDGE SCORECARD STUDENT RESULTS</a:t>
            </a:r>
            <a:endParaRPr lang="en-US" sz="750" dirty="0">
              <a:latin typeface="Aptos" panose="020B0004020202020204" pitchFamily="34" charset="0"/>
            </a:endParaRPr>
          </a:p>
        </p:txBody>
      </p:sp>
      <p:sp>
        <p:nvSpPr>
          <p:cNvPr id="24" name="Text 22"/>
          <p:cNvSpPr/>
          <p:nvPr/>
        </p:nvSpPr>
        <p:spPr>
          <a:xfrm>
            <a:off x="4754880" y="3090672"/>
            <a:ext cx="2743200" cy="256032"/>
          </a:xfrm>
          <a:prstGeom prst="rect">
            <a:avLst/>
          </a:prstGeom>
          <a:noFill/>
          <a:ln/>
        </p:spPr>
        <p:txBody>
          <a:bodyPr wrap="square" lIns="0" tIns="0" rIns="0" bIns="0" rtlCol="0" anchor="ctr"/>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Communication &amp; delivery</a:t>
            </a:r>
            <a:endParaRPr lang="en-US" sz="950" dirty="0">
              <a:latin typeface="Aptos" panose="020B0004020202020204" pitchFamily="34" charset="0"/>
            </a:endParaRPr>
          </a:p>
        </p:txBody>
      </p:sp>
      <p:sp>
        <p:nvSpPr>
          <p:cNvPr id="25" name="Shape 23"/>
          <p:cNvSpPr/>
          <p:nvPr/>
        </p:nvSpPr>
        <p:spPr>
          <a:xfrm>
            <a:off x="7589520" y="3127248"/>
            <a:ext cx="1051560" cy="182880"/>
          </a:xfrm>
          <a:prstGeom prst="rect">
            <a:avLst/>
          </a:prstGeom>
          <a:solidFill>
            <a:srgbClr val="1A7A4A">
              <a:alpha val="20000"/>
            </a:srgbClr>
          </a:solidFill>
          <a:ln w="6350">
            <a:solidFill>
              <a:srgbClr val="1A7A4A"/>
            </a:solidFill>
            <a:prstDash val="solid"/>
          </a:ln>
        </p:spPr>
        <p:txBody>
          <a:bodyPr/>
          <a:lstStyle/>
          <a:p>
            <a:endParaRPr lang="en-US">
              <a:latin typeface="Aptos" panose="020B0004020202020204" pitchFamily="34" charset="0"/>
            </a:endParaRPr>
          </a:p>
        </p:txBody>
      </p:sp>
      <p:sp>
        <p:nvSpPr>
          <p:cNvPr id="26" name="Text 24"/>
          <p:cNvSpPr/>
          <p:nvPr/>
        </p:nvSpPr>
        <p:spPr>
          <a:xfrm>
            <a:off x="7589520" y="3127248"/>
            <a:ext cx="1051560" cy="182880"/>
          </a:xfrm>
          <a:prstGeom prst="rect">
            <a:avLst/>
          </a:prstGeom>
          <a:noFill/>
          <a:ln/>
        </p:spPr>
        <p:txBody>
          <a:bodyPr wrap="square" lIns="0" tIns="0" rIns="0" bIns="0" rtlCol="0" anchor="ctr"/>
          <a:lstStyle/>
          <a:p>
            <a:pPr marL="0" indent="0" algn="ctr">
              <a:buNone/>
            </a:pPr>
            <a:r>
              <a:rPr lang="en-US" sz="750" b="1" dirty="0">
                <a:solidFill>
                  <a:srgbClr val="1A7A4A"/>
                </a:solidFill>
                <a:latin typeface="Aptos" panose="020B0004020202020204" pitchFamily="34" charset="0"/>
                <a:ea typeface="Trebuchet MS" pitchFamily="34" charset="-122"/>
                <a:cs typeface="Trebuchet MS" pitchFamily="34" charset="-120"/>
              </a:rPr>
              <a:t>Strong</a:t>
            </a:r>
            <a:endParaRPr lang="en-US" sz="750" dirty="0">
              <a:latin typeface="Aptos" panose="020B0004020202020204" pitchFamily="34" charset="0"/>
            </a:endParaRPr>
          </a:p>
        </p:txBody>
      </p:sp>
      <p:sp>
        <p:nvSpPr>
          <p:cNvPr id="27" name="Text 25"/>
          <p:cNvSpPr/>
          <p:nvPr/>
        </p:nvSpPr>
        <p:spPr>
          <a:xfrm>
            <a:off x="4754880" y="3383280"/>
            <a:ext cx="2743200" cy="256032"/>
          </a:xfrm>
          <a:prstGeom prst="rect">
            <a:avLst/>
          </a:prstGeom>
          <a:noFill/>
          <a:ln/>
        </p:spPr>
        <p:txBody>
          <a:bodyPr wrap="square" lIns="0" tIns="0" rIns="0" bIns="0" rtlCol="0" anchor="ctr"/>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Problem framing</a:t>
            </a:r>
            <a:endParaRPr lang="en-US" sz="950" dirty="0">
              <a:latin typeface="Aptos" panose="020B0004020202020204" pitchFamily="34" charset="0"/>
            </a:endParaRPr>
          </a:p>
        </p:txBody>
      </p:sp>
      <p:sp>
        <p:nvSpPr>
          <p:cNvPr id="28" name="Shape 26"/>
          <p:cNvSpPr/>
          <p:nvPr/>
        </p:nvSpPr>
        <p:spPr>
          <a:xfrm>
            <a:off x="7589520" y="3419856"/>
            <a:ext cx="1051560" cy="182880"/>
          </a:xfrm>
          <a:prstGeom prst="rect">
            <a:avLst/>
          </a:prstGeom>
          <a:solidFill>
            <a:srgbClr val="E8A000">
              <a:alpha val="20000"/>
            </a:srgbClr>
          </a:solidFill>
          <a:ln w="6350">
            <a:solidFill>
              <a:srgbClr val="E8A000"/>
            </a:solidFill>
            <a:prstDash val="solid"/>
          </a:ln>
        </p:spPr>
        <p:txBody>
          <a:bodyPr/>
          <a:lstStyle/>
          <a:p>
            <a:endParaRPr lang="en-US">
              <a:latin typeface="Aptos" panose="020B0004020202020204" pitchFamily="34" charset="0"/>
            </a:endParaRPr>
          </a:p>
        </p:txBody>
      </p:sp>
      <p:sp>
        <p:nvSpPr>
          <p:cNvPr id="29" name="Text 27"/>
          <p:cNvSpPr/>
          <p:nvPr/>
        </p:nvSpPr>
        <p:spPr>
          <a:xfrm>
            <a:off x="7589520" y="3419856"/>
            <a:ext cx="1051560" cy="182880"/>
          </a:xfrm>
          <a:prstGeom prst="rect">
            <a:avLst/>
          </a:prstGeom>
          <a:noFill/>
          <a:ln/>
        </p:spPr>
        <p:txBody>
          <a:bodyPr wrap="square" lIns="0" tIns="0" rIns="0" bIns="0" rtlCol="0" anchor="ctr"/>
          <a:lstStyle/>
          <a:p>
            <a:pPr marL="0" indent="0" algn="ctr">
              <a:buNone/>
            </a:pPr>
            <a:r>
              <a:rPr lang="en-US" sz="750" b="1" dirty="0">
                <a:solidFill>
                  <a:srgbClr val="E8A000"/>
                </a:solidFill>
                <a:latin typeface="Aptos" panose="020B0004020202020204" pitchFamily="34" charset="0"/>
                <a:ea typeface="Trebuchet MS" pitchFamily="34" charset="-122"/>
                <a:cs typeface="Trebuchet MS" pitchFamily="34" charset="-120"/>
              </a:rPr>
              <a:t>Developing</a:t>
            </a:r>
            <a:endParaRPr lang="en-US" sz="750" dirty="0">
              <a:latin typeface="Aptos" panose="020B0004020202020204" pitchFamily="34" charset="0"/>
            </a:endParaRPr>
          </a:p>
        </p:txBody>
      </p:sp>
      <p:sp>
        <p:nvSpPr>
          <p:cNvPr id="30" name="Text 28"/>
          <p:cNvSpPr/>
          <p:nvPr/>
        </p:nvSpPr>
        <p:spPr>
          <a:xfrm>
            <a:off x="4754880" y="3675888"/>
            <a:ext cx="2743200" cy="256032"/>
          </a:xfrm>
          <a:prstGeom prst="rect">
            <a:avLst/>
          </a:prstGeom>
          <a:noFill/>
          <a:ln/>
        </p:spPr>
        <p:txBody>
          <a:bodyPr wrap="square" lIns="0" tIns="0" rIns="0" bIns="0" rtlCol="0" anchor="ctr"/>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Analytical thinking</a:t>
            </a:r>
            <a:endParaRPr lang="en-US" sz="950" dirty="0">
              <a:latin typeface="Aptos" panose="020B0004020202020204" pitchFamily="34" charset="0"/>
            </a:endParaRPr>
          </a:p>
        </p:txBody>
      </p:sp>
      <p:sp>
        <p:nvSpPr>
          <p:cNvPr id="31" name="Shape 29"/>
          <p:cNvSpPr/>
          <p:nvPr/>
        </p:nvSpPr>
        <p:spPr>
          <a:xfrm>
            <a:off x="7589520" y="3712464"/>
            <a:ext cx="1051560" cy="182880"/>
          </a:xfrm>
          <a:prstGeom prst="rect">
            <a:avLst/>
          </a:prstGeom>
          <a:solidFill>
            <a:srgbClr val="E8A000">
              <a:alpha val="20000"/>
            </a:srgbClr>
          </a:solidFill>
          <a:ln w="6350">
            <a:solidFill>
              <a:srgbClr val="E8A000"/>
            </a:solidFill>
            <a:prstDash val="solid"/>
          </a:ln>
        </p:spPr>
        <p:txBody>
          <a:bodyPr/>
          <a:lstStyle/>
          <a:p>
            <a:endParaRPr lang="en-US">
              <a:latin typeface="Aptos" panose="020B0004020202020204" pitchFamily="34" charset="0"/>
            </a:endParaRPr>
          </a:p>
        </p:txBody>
      </p:sp>
      <p:sp>
        <p:nvSpPr>
          <p:cNvPr id="32" name="Text 30"/>
          <p:cNvSpPr/>
          <p:nvPr/>
        </p:nvSpPr>
        <p:spPr>
          <a:xfrm>
            <a:off x="7589520" y="3712464"/>
            <a:ext cx="1051560" cy="182880"/>
          </a:xfrm>
          <a:prstGeom prst="rect">
            <a:avLst/>
          </a:prstGeom>
          <a:noFill/>
          <a:ln/>
        </p:spPr>
        <p:txBody>
          <a:bodyPr wrap="square" lIns="0" tIns="0" rIns="0" bIns="0" rtlCol="0" anchor="ctr"/>
          <a:lstStyle/>
          <a:p>
            <a:pPr marL="0" indent="0" algn="ctr">
              <a:buNone/>
            </a:pPr>
            <a:r>
              <a:rPr lang="en-US" sz="750" b="1" dirty="0">
                <a:solidFill>
                  <a:srgbClr val="E8A000"/>
                </a:solidFill>
                <a:latin typeface="Aptos" panose="020B0004020202020204" pitchFamily="34" charset="0"/>
                <a:ea typeface="Trebuchet MS" pitchFamily="34" charset="-122"/>
                <a:cs typeface="Trebuchet MS" pitchFamily="34" charset="-120"/>
              </a:rPr>
              <a:t>Developing</a:t>
            </a:r>
            <a:endParaRPr lang="en-US" sz="750" dirty="0">
              <a:latin typeface="Aptos" panose="020B0004020202020204" pitchFamily="34" charset="0"/>
            </a:endParaRPr>
          </a:p>
        </p:txBody>
      </p:sp>
      <p:sp>
        <p:nvSpPr>
          <p:cNvPr id="33" name="Text 31"/>
          <p:cNvSpPr/>
          <p:nvPr/>
        </p:nvSpPr>
        <p:spPr>
          <a:xfrm>
            <a:off x="4754880" y="3968496"/>
            <a:ext cx="2743200" cy="256032"/>
          </a:xfrm>
          <a:prstGeom prst="rect">
            <a:avLst/>
          </a:prstGeom>
          <a:noFill/>
          <a:ln/>
        </p:spPr>
        <p:txBody>
          <a:bodyPr wrap="square" lIns="0" tIns="0" rIns="0" bIns="0" rtlCol="0" anchor="ctr"/>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Recommendation clarity</a:t>
            </a:r>
            <a:endParaRPr lang="en-US" sz="950" dirty="0">
              <a:latin typeface="Aptos" panose="020B0004020202020204" pitchFamily="34" charset="0"/>
            </a:endParaRPr>
          </a:p>
        </p:txBody>
      </p:sp>
      <p:sp>
        <p:nvSpPr>
          <p:cNvPr id="34" name="Shape 32"/>
          <p:cNvSpPr/>
          <p:nvPr/>
        </p:nvSpPr>
        <p:spPr>
          <a:xfrm>
            <a:off x="7589520" y="4005072"/>
            <a:ext cx="1051560" cy="182880"/>
          </a:xfrm>
          <a:prstGeom prst="rect">
            <a:avLst/>
          </a:prstGeom>
          <a:solidFill>
            <a:srgbClr val="E8A000">
              <a:alpha val="20000"/>
            </a:srgbClr>
          </a:solidFill>
          <a:ln w="6350">
            <a:solidFill>
              <a:srgbClr val="E8A000"/>
            </a:solidFill>
            <a:prstDash val="solid"/>
          </a:ln>
        </p:spPr>
        <p:txBody>
          <a:bodyPr/>
          <a:lstStyle/>
          <a:p>
            <a:endParaRPr lang="en-US">
              <a:latin typeface="Aptos" panose="020B0004020202020204" pitchFamily="34" charset="0"/>
            </a:endParaRPr>
          </a:p>
        </p:txBody>
      </p:sp>
      <p:sp>
        <p:nvSpPr>
          <p:cNvPr id="35" name="Text 33"/>
          <p:cNvSpPr/>
          <p:nvPr/>
        </p:nvSpPr>
        <p:spPr>
          <a:xfrm>
            <a:off x="7589520" y="4005072"/>
            <a:ext cx="1051560" cy="182880"/>
          </a:xfrm>
          <a:prstGeom prst="rect">
            <a:avLst/>
          </a:prstGeom>
          <a:noFill/>
          <a:ln/>
        </p:spPr>
        <p:txBody>
          <a:bodyPr wrap="square" lIns="0" tIns="0" rIns="0" bIns="0" rtlCol="0" anchor="ctr"/>
          <a:lstStyle/>
          <a:p>
            <a:pPr marL="0" indent="0" algn="ctr">
              <a:buNone/>
            </a:pPr>
            <a:r>
              <a:rPr lang="en-US" sz="750" b="1" dirty="0">
                <a:solidFill>
                  <a:srgbClr val="E8A000"/>
                </a:solidFill>
                <a:latin typeface="Aptos" panose="020B0004020202020204" pitchFamily="34" charset="0"/>
                <a:ea typeface="Trebuchet MS" pitchFamily="34" charset="-122"/>
                <a:cs typeface="Trebuchet MS" pitchFamily="34" charset="-120"/>
              </a:rPr>
              <a:t>Developing</a:t>
            </a:r>
            <a:endParaRPr lang="en-US" sz="750" dirty="0">
              <a:latin typeface="Aptos" panose="020B0004020202020204" pitchFamily="34" charset="0"/>
            </a:endParaRPr>
          </a:p>
        </p:txBody>
      </p:sp>
      <p:sp>
        <p:nvSpPr>
          <p:cNvPr id="36" name="Text 34"/>
          <p:cNvSpPr/>
          <p:nvPr/>
        </p:nvSpPr>
        <p:spPr>
          <a:xfrm>
            <a:off x="4754880" y="4261104"/>
            <a:ext cx="2743200" cy="256032"/>
          </a:xfrm>
          <a:prstGeom prst="rect">
            <a:avLst/>
          </a:prstGeom>
          <a:noFill/>
          <a:ln/>
        </p:spPr>
        <p:txBody>
          <a:bodyPr wrap="square" lIns="0" tIns="0" rIns="0" bIns="0" rtlCol="0" anchor="ctr"/>
          <a:lstStyle/>
          <a:p>
            <a:pPr marL="0" indent="0">
              <a:buNone/>
            </a:pPr>
            <a:r>
              <a:rPr lang="en-US" sz="950" dirty="0">
                <a:solidFill>
                  <a:srgbClr val="333333"/>
                </a:solidFill>
                <a:latin typeface="Aptos" panose="020B0004020202020204" pitchFamily="34" charset="0"/>
                <a:ea typeface="Trebuchet MS" pitchFamily="34" charset="-122"/>
                <a:cs typeface="Trebuchet MS" pitchFamily="34" charset="-120"/>
              </a:rPr>
              <a:t>Quantitative reasoning</a:t>
            </a:r>
            <a:endParaRPr lang="en-US" sz="950" dirty="0">
              <a:latin typeface="Aptos" panose="020B0004020202020204" pitchFamily="34" charset="0"/>
            </a:endParaRPr>
          </a:p>
        </p:txBody>
      </p:sp>
      <p:sp>
        <p:nvSpPr>
          <p:cNvPr id="37" name="Shape 35"/>
          <p:cNvSpPr/>
          <p:nvPr/>
        </p:nvSpPr>
        <p:spPr>
          <a:xfrm>
            <a:off x="7589520" y="4297680"/>
            <a:ext cx="1051560" cy="182880"/>
          </a:xfrm>
          <a:prstGeom prst="rect">
            <a:avLst/>
          </a:prstGeom>
          <a:solidFill>
            <a:srgbClr val="C0392B">
              <a:alpha val="20000"/>
            </a:srgbClr>
          </a:solidFill>
          <a:ln w="6350">
            <a:solidFill>
              <a:srgbClr val="C0392B"/>
            </a:solidFill>
            <a:prstDash val="solid"/>
          </a:ln>
        </p:spPr>
        <p:txBody>
          <a:bodyPr/>
          <a:lstStyle/>
          <a:p>
            <a:endParaRPr lang="en-US">
              <a:latin typeface="Aptos" panose="020B0004020202020204" pitchFamily="34" charset="0"/>
            </a:endParaRPr>
          </a:p>
        </p:txBody>
      </p:sp>
      <p:sp>
        <p:nvSpPr>
          <p:cNvPr id="38" name="Text 36"/>
          <p:cNvSpPr/>
          <p:nvPr/>
        </p:nvSpPr>
        <p:spPr>
          <a:xfrm>
            <a:off x="7589520" y="4297680"/>
            <a:ext cx="1051560" cy="182880"/>
          </a:xfrm>
          <a:prstGeom prst="rect">
            <a:avLst/>
          </a:prstGeom>
          <a:noFill/>
          <a:ln/>
        </p:spPr>
        <p:txBody>
          <a:bodyPr wrap="square" lIns="0" tIns="0" rIns="0" bIns="0" rtlCol="0" anchor="ctr"/>
          <a:lstStyle/>
          <a:p>
            <a:pPr marL="0" indent="0" algn="ctr">
              <a:buNone/>
            </a:pPr>
            <a:r>
              <a:rPr lang="en-US" sz="750" b="1" dirty="0">
                <a:solidFill>
                  <a:srgbClr val="C0392B"/>
                </a:solidFill>
                <a:latin typeface="Aptos" panose="020B0004020202020204" pitchFamily="34" charset="0"/>
                <a:ea typeface="Trebuchet MS" pitchFamily="34" charset="-122"/>
                <a:cs typeface="Trebuchet MS" pitchFamily="34" charset="-120"/>
              </a:rPr>
              <a:t>Needs work</a:t>
            </a:r>
            <a:endParaRPr lang="en-US" sz="750" dirty="0">
              <a:latin typeface="Aptos" panose="020B0004020202020204" pitchFamily="34" charset="0"/>
            </a:endParaRPr>
          </a:p>
        </p:txBody>
      </p:sp>
      <p:sp>
        <p:nvSpPr>
          <p:cNvPr id="39" name="Shape 37"/>
          <p:cNvSpPr/>
          <p:nvPr/>
        </p:nvSpPr>
        <p:spPr>
          <a:xfrm>
            <a:off x="0" y="4892040"/>
            <a:ext cx="9144000" cy="251460"/>
          </a:xfrm>
          <a:prstGeom prst="rect">
            <a:avLst/>
          </a:prstGeom>
          <a:solidFill>
            <a:srgbClr val="2E3350"/>
          </a:solidFill>
          <a:ln w="12700">
            <a:solidFill>
              <a:srgbClr val="2E3350"/>
            </a:solidFill>
            <a:prstDash val="solid"/>
          </a:ln>
        </p:spPr>
        <p:txBody>
          <a:bodyPr/>
          <a:lstStyle/>
          <a:p>
            <a:endParaRPr lang="en-US"/>
          </a:p>
        </p:txBody>
      </p:sp>
      <p:sp>
        <p:nvSpPr>
          <p:cNvPr id="41" name="Text 39"/>
          <p:cNvSpPr/>
          <p:nvPr/>
        </p:nvSpPr>
        <p:spPr>
          <a:xfrm>
            <a:off x="5669280" y="4892040"/>
            <a:ext cx="3108960" cy="251460"/>
          </a:xfrm>
          <a:prstGeom prst="rect">
            <a:avLst/>
          </a:prstGeom>
          <a:noFill/>
          <a:ln/>
        </p:spPr>
        <p:txBody>
          <a:bodyPr wrap="square" lIns="0" tIns="0" rIns="0" bIns="0" rtlCol="0" anchor="ctr"/>
          <a:lstStyle/>
          <a:p>
            <a:pPr marL="0" indent="0" algn="r">
              <a:buNone/>
            </a:pPr>
            <a:r>
              <a:rPr lang="en-US" sz="700" dirty="0">
                <a:solidFill>
                  <a:srgbClr val="99A4C0"/>
                </a:solidFill>
                <a:latin typeface="Aptos" panose="020B0004020202020204" pitchFamily="34" charset="0"/>
                <a:ea typeface="Trebuchet MS" pitchFamily="34" charset="-122"/>
                <a:cs typeface="Trebuchet MS" pitchFamily="34" charset="-120"/>
              </a:rPr>
              <a:t>SLIDE 9  ·  ATHLETE TRACK</a:t>
            </a:r>
            <a:endParaRPr lang="en-US" sz="700" dirty="0">
              <a:latin typeface="Aptos" panose="020B0004020202020204" pitchFamily="34" charset="0"/>
            </a:endParaRPr>
          </a:p>
        </p:txBody>
      </p:sp>
      <p:sp>
        <p:nvSpPr>
          <p:cNvPr id="42" name="Shape 40"/>
          <p:cNvSpPr/>
          <p:nvPr/>
        </p:nvSpPr>
        <p:spPr>
          <a:xfrm>
            <a:off x="8823960" y="4892040"/>
            <a:ext cx="320040" cy="251460"/>
          </a:xfrm>
          <a:prstGeom prst="rect">
            <a:avLst/>
          </a:prstGeom>
          <a:solidFill>
            <a:srgbClr val="00519E"/>
          </a:solidFill>
          <a:ln w="12700">
            <a:solidFill>
              <a:srgbClr val="00519E"/>
            </a:solidFill>
            <a:prstDash val="solid"/>
          </a:ln>
        </p:spPr>
        <p:txBody>
          <a:bodyPr/>
          <a:lstStyle/>
          <a:p>
            <a:endParaRPr lang="en-US"/>
          </a:p>
        </p:txBody>
      </p:sp>
      <p:sp>
        <p:nvSpPr>
          <p:cNvPr id="43" name="Text 41"/>
          <p:cNvSpPr/>
          <p:nvPr/>
        </p:nvSpPr>
        <p:spPr>
          <a:xfrm>
            <a:off x="8823960" y="4892040"/>
            <a:ext cx="320040" cy="251460"/>
          </a:xfrm>
          <a:prstGeom prst="rect">
            <a:avLst/>
          </a:prstGeom>
          <a:noFill/>
          <a:ln/>
        </p:spPr>
        <p:txBody>
          <a:bodyPr wrap="square" lIns="0" tIns="0" rIns="0" bIns="0" rtlCol="0" anchor="ctr"/>
          <a:lstStyle/>
          <a:p>
            <a:pPr marL="0" indent="0" algn="ctr">
              <a:buNone/>
            </a:pPr>
            <a:endParaRPr lang="en-US" sz="700" dirty="0"/>
          </a:p>
        </p:txBody>
      </p:sp>
      <p:sp>
        <p:nvSpPr>
          <p:cNvPr id="44" name="Text 19">
            <a:extLst>
              <a:ext uri="{FF2B5EF4-FFF2-40B4-BE49-F238E27FC236}">
                <a16:creationId xmlns:a16="http://schemas.microsoft.com/office/drawing/2014/main" id="{055E06F5-D82B-3353-9B9F-8A7EC4C27C38}"/>
              </a:ext>
            </a:extLst>
          </p:cNvPr>
          <p:cNvSpPr/>
          <p:nvPr/>
        </p:nvSpPr>
        <p:spPr>
          <a:xfrm>
            <a:off x="2112818" y="4892040"/>
            <a:ext cx="1433668" cy="251460"/>
          </a:xfrm>
          <a:prstGeom prst="rect">
            <a:avLst/>
          </a:prstGeom>
          <a:noFill/>
          <a:ln/>
        </p:spPr>
        <p:txBody>
          <a:bodyPr wrap="square" lIns="0" tIns="0" rIns="0" bIns="0" rtlCol="0" anchor="ctr"/>
          <a:lstStyle/>
          <a:p>
            <a:pPr marL="0" indent="0">
              <a:buNone/>
            </a:pPr>
            <a:r>
              <a:rPr lang="en-US" sz="700" dirty="0">
                <a:solidFill>
                  <a:srgbClr val="99A4C0"/>
                </a:solidFill>
                <a:latin typeface="Aptos" panose="020B0004020202020204" pitchFamily="34" charset="0"/>
                <a:ea typeface="Trebuchet MS" pitchFamily="34" charset="-122"/>
                <a:cs typeface="Trebuchet MS" pitchFamily="34" charset="-120"/>
              </a:rPr>
              <a:t>THE INTERVIEW PLAYBOOK</a:t>
            </a:r>
            <a:endParaRPr lang="en-US" sz="700" dirty="0">
              <a:latin typeface="Aptos" panose="020B0004020202020204" pitchFamily="34" charset="0"/>
            </a:endParaRPr>
          </a:p>
        </p:txBody>
      </p:sp>
      <p:pic>
        <p:nvPicPr>
          <p:cNvPr id="45" name="Picture 44">
            <a:extLst>
              <a:ext uri="{FF2B5EF4-FFF2-40B4-BE49-F238E27FC236}">
                <a16:creationId xmlns:a16="http://schemas.microsoft.com/office/drawing/2014/main" id="{7BD89678-6772-22A9-9ADD-1368540D6DD9}"/>
              </a:ext>
            </a:extLst>
          </p:cNvPr>
          <p:cNvPicPr>
            <a:picLocks noChangeAspect="1"/>
          </p:cNvPicPr>
          <p:nvPr/>
        </p:nvPicPr>
        <p:blipFill>
          <a:blip r:embed="rId3"/>
          <a:stretch>
            <a:fillRect/>
          </a:stretch>
        </p:blipFill>
        <p:spPr>
          <a:xfrm>
            <a:off x="457200" y="4911240"/>
            <a:ext cx="1433668" cy="21305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1929</TotalTime>
  <Words>1475</Words>
  <Application>Microsoft Office PowerPoint</Application>
  <PresentationFormat>On-screen Show (16:9)</PresentationFormat>
  <Paragraphs>190</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Aptos Display</vt:lpstr>
      <vt:lpstr>Arial</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Think Evolutionary — The Interview Playbook</dc:title>
  <dc:subject>PptxGenJS Presentation</dc:subject>
  <dc:creator>Think Evolutionary</dc:creator>
  <cp:lastModifiedBy>James Dyson</cp:lastModifiedBy>
  <cp:revision>2</cp:revision>
  <dcterms:created xsi:type="dcterms:W3CDTF">2026-06-04T20:52:06Z</dcterms:created>
  <dcterms:modified xsi:type="dcterms:W3CDTF">2026-06-24T16:31:43Z</dcterms:modified>
</cp:coreProperties>
</file>